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67" r:id="rId3"/>
    <p:sldId id="368" r:id="rId4"/>
    <p:sldId id="402" r:id="rId5"/>
    <p:sldId id="409" r:id="rId6"/>
    <p:sldId id="403" r:id="rId7"/>
    <p:sldId id="369" r:id="rId8"/>
    <p:sldId id="397" r:id="rId9"/>
    <p:sldId id="405" r:id="rId10"/>
    <p:sldId id="407" r:id="rId11"/>
    <p:sldId id="410" r:id="rId12"/>
    <p:sldId id="401" r:id="rId13"/>
  </p:sldIdLst>
  <p:sldSz cx="10691813" cy="7559675"/>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Rumanescu" initials="SR" lastIdx="1" clrIdx="0">
    <p:extLst>
      <p:ext uri="{19B8F6BF-5375-455C-9EA6-DF929625EA0E}">
        <p15:presenceInfo xmlns:p15="http://schemas.microsoft.com/office/powerpoint/2012/main" userId="S-1-5-21-1480930923-3747920696-986657097-2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93161" autoAdjust="0"/>
  </p:normalViewPr>
  <p:slideViewPr>
    <p:cSldViewPr snapToGrid="0">
      <p:cViewPr varScale="1">
        <p:scale>
          <a:sx n="73" d="100"/>
          <a:sy n="73" d="100"/>
        </p:scale>
        <p:origin x="100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ADDA9-0D17-4274-B4AF-D7EB4C071F2B}" type="datetimeFigureOut">
              <a:rPr lang="fr-FR" smtClean="0"/>
              <a:t>15/10/2021</a:t>
            </a:fld>
            <a:endParaRPr lang="fr-FR" dirty="0"/>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E4A09-48AF-4780-BBB2-7C45F3BE0951}" type="slidenum">
              <a:rPr lang="fr-FR" smtClean="0"/>
              <a:t>‹N°›</a:t>
            </a:fld>
            <a:endParaRPr lang="fr-FR" dirty="0"/>
          </a:p>
        </p:txBody>
      </p:sp>
    </p:spTree>
    <p:extLst>
      <p:ext uri="{BB962C8B-B14F-4D97-AF65-F5344CB8AC3E}">
        <p14:creationId xmlns:p14="http://schemas.microsoft.com/office/powerpoint/2010/main" val="162611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dirty="0">
              <a:solidFill>
                <a:srgbClr val="202124"/>
              </a:solidFill>
              <a:effectLst/>
              <a:latin typeface="arial" panose="020B0604020202020204"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3</a:t>
            </a:fld>
            <a:endParaRPr lang="fr-FR" dirty="0"/>
          </a:p>
        </p:txBody>
      </p:sp>
    </p:spTree>
    <p:extLst>
      <p:ext uri="{BB962C8B-B14F-4D97-AF65-F5344CB8AC3E}">
        <p14:creationId xmlns:p14="http://schemas.microsoft.com/office/powerpoint/2010/main" val="389522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4</a:t>
            </a:fld>
            <a:endParaRPr lang="fr-FR" dirty="0"/>
          </a:p>
        </p:txBody>
      </p:sp>
    </p:spTree>
    <p:extLst>
      <p:ext uri="{BB962C8B-B14F-4D97-AF65-F5344CB8AC3E}">
        <p14:creationId xmlns:p14="http://schemas.microsoft.com/office/powerpoint/2010/main" val="32394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5</a:t>
            </a:fld>
            <a:endParaRPr lang="fr-FR" dirty="0"/>
          </a:p>
        </p:txBody>
      </p:sp>
    </p:spTree>
    <p:extLst>
      <p:ext uri="{BB962C8B-B14F-4D97-AF65-F5344CB8AC3E}">
        <p14:creationId xmlns:p14="http://schemas.microsoft.com/office/powerpoint/2010/main" val="234367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6</a:t>
            </a:fld>
            <a:endParaRPr lang="fr-FR" dirty="0"/>
          </a:p>
        </p:txBody>
      </p:sp>
    </p:spTree>
    <p:extLst>
      <p:ext uri="{BB962C8B-B14F-4D97-AF65-F5344CB8AC3E}">
        <p14:creationId xmlns:p14="http://schemas.microsoft.com/office/powerpoint/2010/main" val="397191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fontAlgn="base"/>
            <a:r>
              <a:rPr lang="en-US" b="0" i="0" dirty="0">
                <a:solidFill>
                  <a:srgbClr val="2C3E50"/>
                </a:solidFill>
                <a:effectLst/>
                <a:latin typeface="museo"/>
              </a:rPr>
              <a:t>An employee is considered to have been seconded when their employer is registered outside France and entrusts them with a temporary assignment that must be carried out on French territory.</a:t>
            </a:r>
          </a:p>
          <a:p>
            <a:pPr algn="l" fontAlgn="base"/>
            <a:r>
              <a:rPr lang="en-US" b="0" i="0" dirty="0">
                <a:solidFill>
                  <a:srgbClr val="2C3E50"/>
                </a:solidFill>
                <a:effectLst/>
                <a:latin typeface="museo"/>
              </a:rPr>
              <a:t>The employment contract between </a:t>
            </a:r>
            <a:r>
              <a:rPr lang="en-US" b="1" i="0" dirty="0">
                <a:solidFill>
                  <a:srgbClr val="2C3E50"/>
                </a:solidFill>
                <a:effectLst/>
                <a:latin typeface="museo"/>
              </a:rPr>
              <a:t>seconded employees</a:t>
            </a:r>
            <a:r>
              <a:rPr lang="en-US" b="0" i="0" dirty="0">
                <a:solidFill>
                  <a:srgbClr val="2C3E50"/>
                </a:solidFill>
                <a:effectLst/>
                <a:latin typeface="museo"/>
              </a:rPr>
              <a:t> and their original, foreign-based employer continues during the secondment period. They receive instructions from their original employer, which has the authority to monitor their performance or indeed to sanction any shortcomings.</a:t>
            </a:r>
          </a:p>
          <a:p>
            <a:pPr algn="l" fontAlgn="base"/>
            <a:r>
              <a:rPr lang="en-US" b="0" i="0" dirty="0">
                <a:solidFill>
                  <a:srgbClr val="2C3E50"/>
                </a:solidFill>
                <a:effectLst/>
                <a:latin typeface="museo"/>
              </a:rPr>
              <a:t>Employers (and contracting parties) must comply with the regulations applicable to all workers in France (minimum wage, overtime compensation, legal working time, workplace health and safety legislation, etc.).</a:t>
            </a:r>
          </a:p>
          <a:p>
            <a:pPr algn="l" fontAlgn="base"/>
            <a:r>
              <a:rPr lang="en-US" b="0" i="0" dirty="0">
                <a:solidFill>
                  <a:srgbClr val="2C3E50"/>
                </a:solidFill>
                <a:effectLst/>
                <a:latin typeface="museo"/>
              </a:rPr>
              <a:t>Expatriation refers to a situation in which an employee is transferred to a company in France from a foreign company belonging to the same group.</a:t>
            </a:r>
            <a:br>
              <a:rPr lang="en-US" dirty="0"/>
            </a:br>
            <a:r>
              <a:rPr lang="en-US" b="0" i="0" dirty="0">
                <a:solidFill>
                  <a:srgbClr val="2C3E50"/>
                </a:solidFill>
                <a:effectLst/>
                <a:latin typeface="museo"/>
              </a:rPr>
              <a:t>Thus, expatriate employees in France are employed by the French subsidiary of a group of companies. The company in France becomes their sole employer.</a:t>
            </a:r>
          </a:p>
          <a:p>
            <a:endParaRPr lang="fr-FR" dirty="0"/>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8</a:t>
            </a:fld>
            <a:endParaRPr lang="fr-FR" dirty="0"/>
          </a:p>
        </p:txBody>
      </p:sp>
    </p:spTree>
    <p:extLst>
      <p:ext uri="{BB962C8B-B14F-4D97-AF65-F5344CB8AC3E}">
        <p14:creationId xmlns:p14="http://schemas.microsoft.com/office/powerpoint/2010/main" val="152815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89E4A09-48AF-4780-BBB2-7C45F3BE0951}" type="slidenum">
              <a:rPr lang="fr-FR" smtClean="0"/>
              <a:t>9</a:t>
            </a:fld>
            <a:endParaRPr lang="fr-FR" dirty="0"/>
          </a:p>
        </p:txBody>
      </p:sp>
    </p:spTree>
    <p:extLst>
      <p:ext uri="{BB962C8B-B14F-4D97-AF65-F5344CB8AC3E}">
        <p14:creationId xmlns:p14="http://schemas.microsoft.com/office/powerpoint/2010/main" val="264955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89E4A09-48AF-4780-BBB2-7C45F3BE0951}" type="slidenum">
              <a:rPr lang="fr-FR" smtClean="0"/>
              <a:t>10</a:t>
            </a:fld>
            <a:endParaRPr lang="fr-FR" dirty="0"/>
          </a:p>
        </p:txBody>
      </p:sp>
    </p:spTree>
    <p:extLst>
      <p:ext uri="{BB962C8B-B14F-4D97-AF65-F5344CB8AC3E}">
        <p14:creationId xmlns:p14="http://schemas.microsoft.com/office/powerpoint/2010/main" val="354243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11</a:t>
            </a:fld>
            <a:endParaRPr lang="fr-FR" dirty="0"/>
          </a:p>
        </p:txBody>
      </p:sp>
    </p:spTree>
    <p:extLst>
      <p:ext uri="{BB962C8B-B14F-4D97-AF65-F5344CB8AC3E}">
        <p14:creationId xmlns:p14="http://schemas.microsoft.com/office/powerpoint/2010/main" val="124919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89E4A09-48AF-4780-BBB2-7C45F3BE0951}" type="slidenum">
              <a:rPr lang="fr-FR" smtClean="0"/>
              <a:t>12</a:t>
            </a:fld>
            <a:endParaRPr lang="fr-FR" dirty="0"/>
          </a:p>
        </p:txBody>
      </p:sp>
    </p:spTree>
    <p:extLst>
      <p:ext uri="{BB962C8B-B14F-4D97-AF65-F5344CB8AC3E}">
        <p14:creationId xmlns:p14="http://schemas.microsoft.com/office/powerpoint/2010/main" val="3468487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fond  gris, traits jaune">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3E43786E-D922-4AB5-B69B-6E6DEF4094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605128"/>
            <a:ext cx="4434849" cy="1655067"/>
          </a:xfrm>
          <a:prstGeom prst="rect">
            <a:avLst/>
          </a:prstGeom>
        </p:spPr>
      </p:pic>
      <p:pic>
        <p:nvPicPr>
          <p:cNvPr id="8" name="Image 7">
            <a:extLst>
              <a:ext uri="{FF2B5EF4-FFF2-40B4-BE49-F238E27FC236}">
                <a16:creationId xmlns:a16="http://schemas.microsoft.com/office/drawing/2014/main" id="{F64AA657-AF37-4733-85AA-C67A549042F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1559" y="2834006"/>
            <a:ext cx="871730" cy="1176530"/>
          </a:xfrm>
          <a:prstGeom prst="rect">
            <a:avLst/>
          </a:prstGeom>
        </p:spPr>
      </p:pic>
      <p:sp>
        <p:nvSpPr>
          <p:cNvPr id="12" name="Titre 1">
            <a:extLst>
              <a:ext uri="{FF2B5EF4-FFF2-40B4-BE49-F238E27FC236}">
                <a16:creationId xmlns:a16="http://schemas.microsoft.com/office/drawing/2014/main" id="{34BB5E37-0AD8-45B5-AF4D-F7564A92080B}"/>
              </a:ext>
            </a:extLst>
          </p:cNvPr>
          <p:cNvSpPr>
            <a:spLocks noGrp="1"/>
          </p:cNvSpPr>
          <p:nvPr>
            <p:ph type="ctrTitle" hasCustomPrompt="1"/>
          </p:nvPr>
        </p:nvSpPr>
        <p:spPr>
          <a:xfrm>
            <a:off x="4613564" y="799909"/>
            <a:ext cx="5509442" cy="2631887"/>
          </a:xfrm>
        </p:spPr>
        <p:txBody>
          <a:bodyPr anchor="b">
            <a:normAutofit/>
          </a:bodyPr>
          <a:lstStyle>
            <a:lvl1pPr marL="0" indent="0" algn="l">
              <a:lnSpc>
                <a:spcPct val="100000"/>
              </a:lnSpc>
              <a:buNone/>
              <a:defRPr sz="3000" b="1">
                <a:latin typeface="+mj-lt"/>
              </a:defRPr>
            </a:lvl1pPr>
          </a:lstStyle>
          <a:p>
            <a:r>
              <a:rPr lang="fr-FR" dirty="0"/>
              <a:t>Titre de la présentation sur deux lignes</a:t>
            </a:r>
          </a:p>
        </p:txBody>
      </p:sp>
      <p:sp>
        <p:nvSpPr>
          <p:cNvPr id="13" name="Sous-titre 2">
            <a:extLst>
              <a:ext uri="{FF2B5EF4-FFF2-40B4-BE49-F238E27FC236}">
                <a16:creationId xmlns:a16="http://schemas.microsoft.com/office/drawing/2014/main" id="{07BAEBB1-8573-4800-B331-630EB731C912}"/>
              </a:ext>
            </a:extLst>
          </p:cNvPr>
          <p:cNvSpPr>
            <a:spLocks noGrp="1"/>
          </p:cNvSpPr>
          <p:nvPr>
            <p:ph type="subTitle" idx="1" hasCustomPrompt="1"/>
          </p:nvPr>
        </p:nvSpPr>
        <p:spPr>
          <a:xfrm>
            <a:off x="4613564" y="3490862"/>
            <a:ext cx="5509442" cy="1825171"/>
          </a:xfrm>
        </p:spPr>
        <p:txBody>
          <a:bodyPr>
            <a:normAutofit/>
          </a:bodyPr>
          <a:lstStyle>
            <a:lvl1pPr marL="0" indent="0" algn="l">
              <a:lnSpc>
                <a:spcPct val="100000"/>
              </a:lnSpc>
              <a:spcBef>
                <a:spcPts val="0"/>
              </a:spcBef>
              <a:spcAft>
                <a:spcPts val="600"/>
              </a:spcAft>
              <a:buNone/>
              <a:defRPr sz="1800">
                <a:solidFill>
                  <a:schemeClr val="accent2"/>
                </a:solidFill>
                <a:latin typeface="+mj-lt"/>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dirty="0"/>
              <a:t>Sous-titre de la présentation</a:t>
            </a:r>
            <a:br>
              <a:rPr lang="fr-FR" dirty="0"/>
            </a:br>
            <a:r>
              <a:rPr lang="fr-FR" dirty="0"/>
              <a:t>00/00/0000</a:t>
            </a:r>
          </a:p>
        </p:txBody>
      </p:sp>
      <p:sp>
        <p:nvSpPr>
          <p:cNvPr id="18" name="Rectangle 17">
            <a:extLst>
              <a:ext uri="{FF2B5EF4-FFF2-40B4-BE49-F238E27FC236}">
                <a16:creationId xmlns:a16="http://schemas.microsoft.com/office/drawing/2014/main" id="{13C30D77-7DE9-44CD-803E-D849DB165986}"/>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a:extLst>
              <a:ext uri="{FF2B5EF4-FFF2-40B4-BE49-F238E27FC236}">
                <a16:creationId xmlns:a16="http://schemas.microsoft.com/office/drawing/2014/main" id="{CBB2EC33-12F3-40EE-992E-D89BADFA7B9E}"/>
              </a:ext>
            </a:extLst>
          </p:cNvPr>
          <p:cNvPicPr>
            <a:picLocks noChangeAspect="1"/>
          </p:cNvPicPr>
          <p:nvPr userDrawn="1"/>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9335449" y="7200899"/>
            <a:ext cx="899162" cy="170688"/>
          </a:xfrm>
          <a:prstGeom prst="rect">
            <a:avLst/>
          </a:prstGeom>
        </p:spPr>
      </p:pic>
      <p:cxnSp>
        <p:nvCxnSpPr>
          <p:cNvPr id="22" name="Connecteur droit 21">
            <a:extLst>
              <a:ext uri="{FF2B5EF4-FFF2-40B4-BE49-F238E27FC236}">
                <a16:creationId xmlns:a16="http://schemas.microsoft.com/office/drawing/2014/main" id="{D163978D-8664-4367-B170-9069D27AF164}"/>
              </a:ext>
            </a:extLst>
          </p:cNvPr>
          <p:cNvCxnSpPr>
            <a:cxnSpLocks/>
          </p:cNvCxnSpPr>
          <p:nvPr userDrawn="1"/>
        </p:nvCxnSpPr>
        <p:spPr>
          <a:xfrm>
            <a:off x="9202303" y="7273113"/>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34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section, fond gris clair">
    <p:bg>
      <p:bgPr>
        <a:solidFill>
          <a:schemeClr val="accent3"/>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CDB5D3-410B-4055-96A0-EFDBE18ED759}"/>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0D67ECA1-6A0C-49A2-96A8-029182B1C6F9}"/>
              </a:ext>
            </a:extLst>
          </p:cNvPr>
          <p:cNvSpPr>
            <a:spLocks noGrp="1"/>
          </p:cNvSpPr>
          <p:nvPr>
            <p:ph type="body" idx="1" hasCustomPrompt="1"/>
          </p:nvPr>
        </p:nvSpPr>
        <p:spPr>
          <a:xfrm>
            <a:off x="4613564" y="2482088"/>
            <a:ext cx="5686906" cy="2547112"/>
          </a:xfrm>
        </p:spPr>
        <p:txBody>
          <a:bodyPr>
            <a:normAutofit/>
          </a:bodyPr>
          <a:lstStyle>
            <a:lvl1pPr marL="0" indent="0">
              <a:lnSpc>
                <a:spcPct val="100000"/>
              </a:lnSpc>
              <a:spcBef>
                <a:spcPts val="0"/>
              </a:spcBef>
              <a:spcAft>
                <a:spcPts val="0"/>
              </a:spcAft>
              <a:buNone/>
              <a:defRPr sz="3000">
                <a:solidFill>
                  <a:schemeClr val="tx1"/>
                </a:solidFill>
                <a:latin typeface="+mj-lt"/>
              </a:defRPr>
            </a:lvl1pPr>
            <a:lvl2pPr marL="0" indent="0">
              <a:spcBef>
                <a:spcPts val="1200"/>
              </a:spcBef>
              <a:buNone/>
              <a:defRPr sz="1800" b="1">
                <a:solidFill>
                  <a:schemeClr val="tx1">
                    <a:tint val="75000"/>
                  </a:schemeClr>
                </a:solidFill>
                <a:latin typeface="+mj-lt"/>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dirty="0"/>
              <a:t>Titre de la partie sur plusieurs lignes</a:t>
            </a:r>
          </a:p>
          <a:p>
            <a:pPr lvl="1"/>
            <a:r>
              <a:rPr lang="fr-FR" dirty="0"/>
              <a:t>Sous titre</a:t>
            </a:r>
          </a:p>
        </p:txBody>
      </p:sp>
      <p:sp>
        <p:nvSpPr>
          <p:cNvPr id="9" name="Espace réservé du pied de page 8">
            <a:extLst>
              <a:ext uri="{FF2B5EF4-FFF2-40B4-BE49-F238E27FC236}">
                <a16:creationId xmlns:a16="http://schemas.microsoft.com/office/drawing/2014/main" id="{802CE802-8AD8-45B3-A53D-035A1F3DE54D}"/>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10" name="Espace réservé du numéro de diapositive 9">
            <a:extLst>
              <a:ext uri="{FF2B5EF4-FFF2-40B4-BE49-F238E27FC236}">
                <a16:creationId xmlns:a16="http://schemas.microsoft.com/office/drawing/2014/main" id="{B927A92E-CC9D-4C34-93B5-3ED3CDC9532C}"/>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pic>
        <p:nvPicPr>
          <p:cNvPr id="12" name="Image 11">
            <a:extLst>
              <a:ext uri="{FF2B5EF4-FFF2-40B4-BE49-F238E27FC236}">
                <a16:creationId xmlns:a16="http://schemas.microsoft.com/office/drawing/2014/main" id="{02868D29-B157-4C4C-ACE0-69EA8D0FD6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775" y="7127479"/>
            <a:ext cx="240063" cy="324000"/>
          </a:xfrm>
          <a:prstGeom prst="rect">
            <a:avLst/>
          </a:prstGeom>
        </p:spPr>
      </p:pic>
      <p:pic>
        <p:nvPicPr>
          <p:cNvPr id="14" name="Image 13">
            <a:extLst>
              <a:ext uri="{FF2B5EF4-FFF2-40B4-BE49-F238E27FC236}">
                <a16:creationId xmlns:a16="http://schemas.microsoft.com/office/drawing/2014/main" id="{FF5A6A9C-DDFF-420B-AB42-DEA28B150010}"/>
              </a:ext>
            </a:extLst>
          </p:cNvPr>
          <p:cNvPicPr>
            <a:picLocks noChangeAspect="1"/>
          </p:cNvPicPr>
          <p:nvPr userDrawn="1"/>
        </p:nvPicPr>
        <p:blipFill>
          <a:blip r:embed="rId3"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0" y="2608529"/>
            <a:ext cx="4434849" cy="128016"/>
          </a:xfrm>
          <a:prstGeom prst="rect">
            <a:avLst/>
          </a:prstGeom>
        </p:spPr>
      </p:pic>
      <p:pic>
        <p:nvPicPr>
          <p:cNvPr id="13" name="Image 12">
            <a:extLst>
              <a:ext uri="{FF2B5EF4-FFF2-40B4-BE49-F238E27FC236}">
                <a16:creationId xmlns:a16="http://schemas.microsoft.com/office/drawing/2014/main" id="{79FD1875-0353-4F32-8C7C-1F08F570B480}"/>
              </a:ext>
            </a:extLst>
          </p:cNvPr>
          <p:cNvPicPr>
            <a:picLocks noChangeAspect="1"/>
          </p:cNvPicPr>
          <p:nvPr userDrawn="1"/>
        </p:nvPicPr>
        <p:blipFill>
          <a:blip r:embed="rId3"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4" y="2984910"/>
            <a:ext cx="4434849" cy="128016"/>
          </a:xfrm>
          <a:prstGeom prst="rect">
            <a:avLst/>
          </a:prstGeom>
        </p:spPr>
      </p:pic>
      <p:pic>
        <p:nvPicPr>
          <p:cNvPr id="16" name="Image 15">
            <a:extLst>
              <a:ext uri="{FF2B5EF4-FFF2-40B4-BE49-F238E27FC236}">
                <a16:creationId xmlns:a16="http://schemas.microsoft.com/office/drawing/2014/main" id="{44E4A648-4743-4E6D-9EBE-7B42990CF540}"/>
              </a:ext>
            </a:extLst>
          </p:cNvPr>
          <p:cNvPicPr>
            <a:picLocks noChangeAspect="1"/>
          </p:cNvPicPr>
          <p:nvPr userDrawn="1"/>
        </p:nvPicPr>
        <p:blipFill>
          <a:blip r:embed="rId3"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0" y="3361291"/>
            <a:ext cx="4434849" cy="128016"/>
          </a:xfrm>
          <a:prstGeom prst="rect">
            <a:avLst/>
          </a:prstGeom>
        </p:spPr>
      </p:pic>
      <p:pic>
        <p:nvPicPr>
          <p:cNvPr id="17" name="Image 16">
            <a:extLst>
              <a:ext uri="{FF2B5EF4-FFF2-40B4-BE49-F238E27FC236}">
                <a16:creationId xmlns:a16="http://schemas.microsoft.com/office/drawing/2014/main" id="{9A13B92B-705C-4534-BBF9-5696BCC9F4DA}"/>
              </a:ext>
            </a:extLst>
          </p:cNvPr>
          <p:cNvPicPr>
            <a:picLocks noChangeAspect="1"/>
          </p:cNvPicPr>
          <p:nvPr userDrawn="1"/>
        </p:nvPicPr>
        <p:blipFill>
          <a:blip r:embed="rId3"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 y="4114053"/>
            <a:ext cx="4434849" cy="128016"/>
          </a:xfrm>
          <a:prstGeom prst="rect">
            <a:avLst/>
          </a:prstGeom>
        </p:spPr>
      </p:pic>
      <p:pic>
        <p:nvPicPr>
          <p:cNvPr id="18" name="Image 17">
            <a:extLst>
              <a:ext uri="{FF2B5EF4-FFF2-40B4-BE49-F238E27FC236}">
                <a16:creationId xmlns:a16="http://schemas.microsoft.com/office/drawing/2014/main" id="{6D61FA08-A251-4826-862D-BF99B0519AC6}"/>
              </a:ext>
            </a:extLst>
          </p:cNvPr>
          <p:cNvPicPr>
            <a:picLocks noChangeAspect="1"/>
          </p:cNvPicPr>
          <p:nvPr userDrawn="1"/>
        </p:nvPicPr>
        <p:blipFill>
          <a:blip r:embed="rId3"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0" y="3737672"/>
            <a:ext cx="4434849" cy="128016"/>
          </a:xfrm>
          <a:prstGeom prst="rect">
            <a:avLst/>
          </a:prstGeom>
        </p:spPr>
      </p:pic>
      <p:sp>
        <p:nvSpPr>
          <p:cNvPr id="20" name="Espace réservé du numéro de diapositive 5">
            <a:extLst>
              <a:ext uri="{FF2B5EF4-FFF2-40B4-BE49-F238E27FC236}">
                <a16:creationId xmlns:a16="http://schemas.microsoft.com/office/drawing/2014/main" id="{7B6138C9-6395-40E0-A25C-2E61FE99B830}"/>
              </a:ext>
            </a:extLst>
          </p:cNvPr>
          <p:cNvSpPr txBox="1">
            <a:spLocks/>
          </p:cNvSpPr>
          <p:nvPr userDrawn="1"/>
        </p:nvSpPr>
        <p:spPr>
          <a:xfrm>
            <a:off x="10123006" y="7196779"/>
            <a:ext cx="350356" cy="252000"/>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/x</a:t>
            </a:r>
          </a:p>
        </p:txBody>
      </p:sp>
      <p:cxnSp>
        <p:nvCxnSpPr>
          <p:cNvPr id="22" name="Connecteur droit 21">
            <a:extLst>
              <a:ext uri="{FF2B5EF4-FFF2-40B4-BE49-F238E27FC236}">
                <a16:creationId xmlns:a16="http://schemas.microsoft.com/office/drawing/2014/main" id="{271BF7BD-4317-4FA7-903B-AC7500132D06}"/>
              </a:ext>
            </a:extLst>
          </p:cNvPr>
          <p:cNvCxnSpPr>
            <a:cxnSpLocks/>
          </p:cNvCxnSpPr>
          <p:nvPr userDrawn="1"/>
        </p:nvCxnSpPr>
        <p:spPr>
          <a:xfrm>
            <a:off x="9754754" y="7258691"/>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7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section, fond gris">
    <p:bg>
      <p:bgPr>
        <a:solidFill>
          <a:schemeClr val="accent2"/>
        </a:solidFill>
        <a:effectLst/>
      </p:bgPr>
    </p:bg>
    <p:spTree>
      <p:nvGrpSpPr>
        <p:cNvPr id="1" name=""/>
        <p:cNvGrpSpPr/>
        <p:nvPr/>
      </p:nvGrpSpPr>
      <p:grpSpPr>
        <a:xfrm>
          <a:off x="0" y="0"/>
          <a:ext cx="0" cy="0"/>
          <a:chOff x="0" y="0"/>
          <a:chExt cx="0" cy="0"/>
        </a:xfrm>
      </p:grpSpPr>
      <p:sp>
        <p:nvSpPr>
          <p:cNvPr id="11" name="Espace réservé du texte 2">
            <a:extLst>
              <a:ext uri="{FF2B5EF4-FFF2-40B4-BE49-F238E27FC236}">
                <a16:creationId xmlns:a16="http://schemas.microsoft.com/office/drawing/2014/main" id="{52525251-FAF8-4F3B-9649-38D2F7BD936B}"/>
              </a:ext>
            </a:extLst>
          </p:cNvPr>
          <p:cNvSpPr>
            <a:spLocks noGrp="1"/>
          </p:cNvSpPr>
          <p:nvPr>
            <p:ph type="body" idx="12" hasCustomPrompt="1"/>
          </p:nvPr>
        </p:nvSpPr>
        <p:spPr>
          <a:xfrm>
            <a:off x="4613564" y="2482088"/>
            <a:ext cx="5686906" cy="2547112"/>
          </a:xfrm>
        </p:spPr>
        <p:txBody>
          <a:bodyPr>
            <a:normAutofit/>
          </a:bodyPr>
          <a:lstStyle>
            <a:lvl1pPr marL="0" indent="0">
              <a:lnSpc>
                <a:spcPct val="100000"/>
              </a:lnSpc>
              <a:spcBef>
                <a:spcPts val="0"/>
              </a:spcBef>
              <a:spcAft>
                <a:spcPts val="0"/>
              </a:spcAft>
              <a:buNone/>
              <a:defRPr sz="3000">
                <a:solidFill>
                  <a:schemeClr val="bg2"/>
                </a:solidFill>
                <a:latin typeface="+mj-lt"/>
              </a:defRPr>
            </a:lvl1pPr>
            <a:lvl2pPr marL="0" indent="0">
              <a:spcBef>
                <a:spcPts val="1200"/>
              </a:spcBef>
              <a:buNone/>
              <a:defRPr sz="1800" b="1">
                <a:solidFill>
                  <a:schemeClr val="tx1"/>
                </a:solidFill>
                <a:latin typeface="+mj-lt"/>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dirty="0"/>
              <a:t>Titre de la partie sur plusieurs lignes</a:t>
            </a:r>
          </a:p>
          <a:p>
            <a:pPr lvl="1"/>
            <a:r>
              <a:rPr lang="fr-FR" dirty="0"/>
              <a:t>Sous-titre</a:t>
            </a:r>
          </a:p>
        </p:txBody>
      </p:sp>
      <p:pic>
        <p:nvPicPr>
          <p:cNvPr id="5" name="Image 4">
            <a:extLst>
              <a:ext uri="{FF2B5EF4-FFF2-40B4-BE49-F238E27FC236}">
                <a16:creationId xmlns:a16="http://schemas.microsoft.com/office/drawing/2014/main" id="{6F865442-E524-43D5-ACEA-055CA364F38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2608529"/>
            <a:ext cx="4434849" cy="899162"/>
          </a:xfrm>
          <a:prstGeom prst="rect">
            <a:avLst/>
          </a:prstGeom>
        </p:spPr>
      </p:pic>
      <p:sp>
        <p:nvSpPr>
          <p:cNvPr id="15" name="Rectangle 14">
            <a:extLst>
              <a:ext uri="{FF2B5EF4-FFF2-40B4-BE49-F238E27FC236}">
                <a16:creationId xmlns:a16="http://schemas.microsoft.com/office/drawing/2014/main" id="{B3CDB5D3-410B-4055-96A0-EFDBE18ED759}"/>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pied de page 8">
            <a:extLst>
              <a:ext uri="{FF2B5EF4-FFF2-40B4-BE49-F238E27FC236}">
                <a16:creationId xmlns:a16="http://schemas.microsoft.com/office/drawing/2014/main" id="{802CE802-8AD8-45B3-A53D-035A1F3DE54D}"/>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10" name="Espace réservé du numéro de diapositive 9">
            <a:extLst>
              <a:ext uri="{FF2B5EF4-FFF2-40B4-BE49-F238E27FC236}">
                <a16:creationId xmlns:a16="http://schemas.microsoft.com/office/drawing/2014/main" id="{B927A92E-CC9D-4C34-93B5-3ED3CDC9532C}"/>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pic>
        <p:nvPicPr>
          <p:cNvPr id="12" name="Image 11">
            <a:extLst>
              <a:ext uri="{FF2B5EF4-FFF2-40B4-BE49-F238E27FC236}">
                <a16:creationId xmlns:a16="http://schemas.microsoft.com/office/drawing/2014/main" id="{02868D29-B157-4C4C-ACE0-69EA8D0FD6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775" y="7127479"/>
            <a:ext cx="240063" cy="324000"/>
          </a:xfrm>
          <a:prstGeom prst="rect">
            <a:avLst/>
          </a:prstGeom>
        </p:spPr>
      </p:pic>
      <p:pic>
        <p:nvPicPr>
          <p:cNvPr id="13" name="Image 12">
            <a:extLst>
              <a:ext uri="{FF2B5EF4-FFF2-40B4-BE49-F238E27FC236}">
                <a16:creationId xmlns:a16="http://schemas.microsoft.com/office/drawing/2014/main" id="{5EB83CD2-5279-4C52-973C-F366C4D660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80054"/>
            <a:ext cx="4434849" cy="899162"/>
          </a:xfrm>
          <a:prstGeom prst="rect">
            <a:avLst/>
          </a:prstGeom>
        </p:spPr>
      </p:pic>
      <p:sp>
        <p:nvSpPr>
          <p:cNvPr id="16" name="Espace réservé du numéro de diapositive 5">
            <a:extLst>
              <a:ext uri="{FF2B5EF4-FFF2-40B4-BE49-F238E27FC236}">
                <a16:creationId xmlns:a16="http://schemas.microsoft.com/office/drawing/2014/main" id="{ACE0F674-7B6F-4FC7-B208-9DA73CDFBB00}"/>
              </a:ext>
            </a:extLst>
          </p:cNvPr>
          <p:cNvSpPr txBox="1">
            <a:spLocks/>
          </p:cNvSpPr>
          <p:nvPr userDrawn="1"/>
        </p:nvSpPr>
        <p:spPr>
          <a:xfrm>
            <a:off x="10123006" y="7196779"/>
            <a:ext cx="350356" cy="252000"/>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/x</a:t>
            </a:r>
          </a:p>
        </p:txBody>
      </p:sp>
      <p:cxnSp>
        <p:nvCxnSpPr>
          <p:cNvPr id="18" name="Connecteur droit 17">
            <a:extLst>
              <a:ext uri="{FF2B5EF4-FFF2-40B4-BE49-F238E27FC236}">
                <a16:creationId xmlns:a16="http://schemas.microsoft.com/office/drawing/2014/main" id="{4EE2E01D-944B-44BD-B40E-FD5BB1E33294}"/>
              </a:ext>
            </a:extLst>
          </p:cNvPr>
          <p:cNvCxnSpPr>
            <a:cxnSpLocks/>
          </p:cNvCxnSpPr>
          <p:nvPr userDrawn="1"/>
        </p:nvCxnSpPr>
        <p:spPr>
          <a:xfrm>
            <a:off x="9754754" y="7258691"/>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06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section, fond noir">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CDB5D3-410B-4055-96A0-EFDBE18ED759}"/>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pied de page 8">
            <a:extLst>
              <a:ext uri="{FF2B5EF4-FFF2-40B4-BE49-F238E27FC236}">
                <a16:creationId xmlns:a16="http://schemas.microsoft.com/office/drawing/2014/main" id="{802CE802-8AD8-45B3-A53D-035A1F3DE54D}"/>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10" name="Espace réservé du numéro de diapositive 9">
            <a:extLst>
              <a:ext uri="{FF2B5EF4-FFF2-40B4-BE49-F238E27FC236}">
                <a16:creationId xmlns:a16="http://schemas.microsoft.com/office/drawing/2014/main" id="{B927A92E-CC9D-4C34-93B5-3ED3CDC9532C}"/>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pic>
        <p:nvPicPr>
          <p:cNvPr id="12" name="Image 11">
            <a:extLst>
              <a:ext uri="{FF2B5EF4-FFF2-40B4-BE49-F238E27FC236}">
                <a16:creationId xmlns:a16="http://schemas.microsoft.com/office/drawing/2014/main" id="{02868D29-B157-4C4C-ACE0-69EA8D0FD6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775" y="7127479"/>
            <a:ext cx="240063" cy="324000"/>
          </a:xfrm>
          <a:prstGeom prst="rect">
            <a:avLst/>
          </a:prstGeom>
        </p:spPr>
      </p:pic>
      <p:sp>
        <p:nvSpPr>
          <p:cNvPr id="17" name="Espace réservé du numéro de diapositive 5">
            <a:extLst>
              <a:ext uri="{FF2B5EF4-FFF2-40B4-BE49-F238E27FC236}">
                <a16:creationId xmlns:a16="http://schemas.microsoft.com/office/drawing/2014/main" id="{BBB6BD9E-5FB1-43BC-A3D7-59991C886380}"/>
              </a:ext>
            </a:extLst>
          </p:cNvPr>
          <p:cNvSpPr txBox="1">
            <a:spLocks/>
          </p:cNvSpPr>
          <p:nvPr userDrawn="1"/>
        </p:nvSpPr>
        <p:spPr>
          <a:xfrm>
            <a:off x="10123006" y="7196779"/>
            <a:ext cx="350356" cy="252000"/>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/x</a:t>
            </a:r>
          </a:p>
        </p:txBody>
      </p:sp>
      <p:cxnSp>
        <p:nvCxnSpPr>
          <p:cNvPr id="19" name="Connecteur droit 18">
            <a:extLst>
              <a:ext uri="{FF2B5EF4-FFF2-40B4-BE49-F238E27FC236}">
                <a16:creationId xmlns:a16="http://schemas.microsoft.com/office/drawing/2014/main" id="{BBA0194D-D69E-442A-9F9A-AF6D98139804}"/>
              </a:ext>
            </a:extLst>
          </p:cNvPr>
          <p:cNvCxnSpPr>
            <a:cxnSpLocks/>
          </p:cNvCxnSpPr>
          <p:nvPr userDrawn="1"/>
        </p:nvCxnSpPr>
        <p:spPr>
          <a:xfrm>
            <a:off x="9754754" y="7258691"/>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9D391407-801C-404C-853E-98CD21FC29A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 y="2608529"/>
            <a:ext cx="4434849" cy="899162"/>
          </a:xfrm>
          <a:prstGeom prst="rect">
            <a:avLst/>
          </a:prstGeom>
        </p:spPr>
      </p:pic>
      <p:pic>
        <p:nvPicPr>
          <p:cNvPr id="21" name="Image 20">
            <a:extLst>
              <a:ext uri="{FF2B5EF4-FFF2-40B4-BE49-F238E27FC236}">
                <a16:creationId xmlns:a16="http://schemas.microsoft.com/office/drawing/2014/main" id="{58100492-D83D-4044-8439-C53E27E0519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380054"/>
            <a:ext cx="4434849" cy="899162"/>
          </a:xfrm>
          <a:prstGeom prst="rect">
            <a:avLst/>
          </a:prstGeom>
        </p:spPr>
      </p:pic>
      <p:sp>
        <p:nvSpPr>
          <p:cNvPr id="22" name="Espace réservé du texte 2">
            <a:extLst>
              <a:ext uri="{FF2B5EF4-FFF2-40B4-BE49-F238E27FC236}">
                <a16:creationId xmlns:a16="http://schemas.microsoft.com/office/drawing/2014/main" id="{86EECD81-FAE0-46F2-AEA3-A441AC759DB8}"/>
              </a:ext>
            </a:extLst>
          </p:cNvPr>
          <p:cNvSpPr>
            <a:spLocks noGrp="1"/>
          </p:cNvSpPr>
          <p:nvPr>
            <p:ph type="body" idx="1" hasCustomPrompt="1"/>
          </p:nvPr>
        </p:nvSpPr>
        <p:spPr>
          <a:xfrm>
            <a:off x="4613564" y="2482088"/>
            <a:ext cx="5686906" cy="2547112"/>
          </a:xfrm>
        </p:spPr>
        <p:txBody>
          <a:bodyPr>
            <a:normAutofit/>
          </a:bodyPr>
          <a:lstStyle>
            <a:lvl1pPr marL="0" indent="0">
              <a:lnSpc>
                <a:spcPct val="100000"/>
              </a:lnSpc>
              <a:spcBef>
                <a:spcPts val="0"/>
              </a:spcBef>
              <a:spcAft>
                <a:spcPts val="0"/>
              </a:spcAft>
              <a:buNone/>
              <a:defRPr sz="3000">
                <a:solidFill>
                  <a:schemeClr val="bg2"/>
                </a:solidFill>
                <a:latin typeface="+mj-lt"/>
              </a:defRPr>
            </a:lvl1pPr>
            <a:lvl2pPr marL="0" indent="0">
              <a:spcBef>
                <a:spcPts val="1200"/>
              </a:spcBef>
              <a:buNone/>
              <a:defRPr sz="1800" b="1">
                <a:solidFill>
                  <a:schemeClr val="tx1">
                    <a:tint val="75000"/>
                  </a:schemeClr>
                </a:solidFill>
                <a:latin typeface="+mj-lt"/>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dirty="0"/>
              <a:t>Titre de la partie sur plusieurs lignes</a:t>
            </a:r>
          </a:p>
          <a:p>
            <a:pPr lvl="1"/>
            <a:r>
              <a:rPr lang="fr-FR" dirty="0"/>
              <a:t>Sous-titre</a:t>
            </a:r>
          </a:p>
        </p:txBody>
      </p:sp>
    </p:spTree>
    <p:extLst>
      <p:ext uri="{BB962C8B-B14F-4D97-AF65-F5344CB8AC3E}">
        <p14:creationId xmlns:p14="http://schemas.microsoft.com/office/powerpoint/2010/main" val="236861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F6C168-3662-4781-B248-D8BF7DDAF4CC}"/>
              </a:ext>
            </a:extLst>
          </p:cNvPr>
          <p:cNvSpPr>
            <a:spLocks noGrp="1"/>
          </p:cNvSpPr>
          <p:nvPr>
            <p:ph idx="1"/>
          </p:nvPr>
        </p:nvSpPr>
        <p:spPr/>
        <p:txBody>
          <a:bodyPr/>
          <a:lstStyle>
            <a:lvl5pPr>
              <a:defRPr/>
            </a:lvl5pPr>
            <a:lvl6pPr>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pied de page 6">
            <a:extLst>
              <a:ext uri="{FF2B5EF4-FFF2-40B4-BE49-F238E27FC236}">
                <a16:creationId xmlns:a16="http://schemas.microsoft.com/office/drawing/2014/main" id="{C5A5E337-8289-4402-9A50-931C8F4A2764}"/>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8" name="Espace réservé du numéro de diapositive 7">
            <a:extLst>
              <a:ext uri="{FF2B5EF4-FFF2-40B4-BE49-F238E27FC236}">
                <a16:creationId xmlns:a16="http://schemas.microsoft.com/office/drawing/2014/main" id="{8C02AC77-FA7C-4D5E-BA2D-1B4E77717165}"/>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9" name="Titre 8">
            <a:extLst>
              <a:ext uri="{FF2B5EF4-FFF2-40B4-BE49-F238E27FC236}">
                <a16:creationId xmlns:a16="http://schemas.microsoft.com/office/drawing/2014/main" id="{7046B09A-0C5C-42FE-B913-E4FF8C839EE6}"/>
              </a:ext>
            </a:extLst>
          </p:cNvPr>
          <p:cNvSpPr>
            <a:spLocks noGrp="1"/>
          </p:cNvSpPr>
          <p:nvPr>
            <p:ph type="title" hasCustomPrompt="1"/>
          </p:nvPr>
        </p:nvSpPr>
        <p:spPr/>
        <p:txBody>
          <a:bodyPr/>
          <a:lstStyle>
            <a:lvl1pPr>
              <a:defRPr/>
            </a:lvl1pPr>
          </a:lstStyle>
          <a:p>
            <a:r>
              <a:rPr lang="fr-FR" dirty="0"/>
              <a:t>I.	Titre de la diapositive</a:t>
            </a:r>
          </a:p>
        </p:txBody>
      </p:sp>
    </p:spTree>
    <p:extLst>
      <p:ext uri="{BB962C8B-B14F-4D97-AF65-F5344CB8AC3E}">
        <p14:creationId xmlns:p14="http://schemas.microsoft.com/office/powerpoint/2010/main" val="21385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C5A5E337-8289-4402-9A50-931C8F4A2764}"/>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8" name="Espace réservé du numéro de diapositive 7">
            <a:extLst>
              <a:ext uri="{FF2B5EF4-FFF2-40B4-BE49-F238E27FC236}">
                <a16:creationId xmlns:a16="http://schemas.microsoft.com/office/drawing/2014/main" id="{8C02AC77-FA7C-4D5E-BA2D-1B4E77717165}"/>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5" name="Titre 4">
            <a:extLst>
              <a:ext uri="{FF2B5EF4-FFF2-40B4-BE49-F238E27FC236}">
                <a16:creationId xmlns:a16="http://schemas.microsoft.com/office/drawing/2014/main" id="{A892FFC9-C4AD-42A9-B4FD-7671D607E4E4}"/>
              </a:ext>
            </a:extLst>
          </p:cNvPr>
          <p:cNvSpPr>
            <a:spLocks noGrp="1"/>
          </p:cNvSpPr>
          <p:nvPr>
            <p:ph type="title" hasCustomPrompt="1"/>
          </p:nvPr>
        </p:nvSpPr>
        <p:spPr/>
        <p:txBody>
          <a:bodyPr/>
          <a:lstStyle>
            <a:lvl1pPr>
              <a:tabLst>
                <a:tab pos="541338" algn="l"/>
              </a:tabLst>
              <a:defRPr/>
            </a:lvl1pPr>
          </a:lstStyle>
          <a:p>
            <a:r>
              <a:rPr lang="fr-FR" dirty="0"/>
              <a:t>I.	Titre de la diapositive</a:t>
            </a:r>
          </a:p>
        </p:txBody>
      </p:sp>
      <p:sp>
        <p:nvSpPr>
          <p:cNvPr id="9" name="Espace réservé du texte 3">
            <a:extLst>
              <a:ext uri="{FF2B5EF4-FFF2-40B4-BE49-F238E27FC236}">
                <a16:creationId xmlns:a16="http://schemas.microsoft.com/office/drawing/2014/main" id="{BFB4A14C-CEBC-4E36-B805-4732FDBABFFE}"/>
              </a:ext>
            </a:extLst>
          </p:cNvPr>
          <p:cNvSpPr>
            <a:spLocks noGrp="1"/>
          </p:cNvSpPr>
          <p:nvPr>
            <p:ph type="body" sz="quarter" idx="13" hasCustomPrompt="1"/>
          </p:nvPr>
        </p:nvSpPr>
        <p:spPr>
          <a:xfrm>
            <a:off x="464898" y="933450"/>
            <a:ext cx="9770147" cy="266700"/>
          </a:xfrm>
        </p:spPr>
        <p:txBody>
          <a:bodyPr anchor="b">
            <a:noAutofit/>
          </a:bodyPr>
          <a:lstStyle>
            <a:lvl1pPr marL="447675" indent="0">
              <a:spcBef>
                <a:spcPts val="0"/>
              </a:spcBef>
              <a:buNone/>
              <a:tabLst>
                <a:tab pos="542925" algn="l"/>
              </a:tabLst>
              <a:defRPr sz="2000" b="0" i="1">
                <a:solidFill>
                  <a:schemeClr val="accent2"/>
                </a:solidFill>
              </a:defRPr>
            </a:lvl1pPr>
          </a:lstStyle>
          <a:p>
            <a:pPr lvl="0"/>
            <a:r>
              <a:rPr lang="fr-FR" dirty="0"/>
              <a:t>Sous-titre</a:t>
            </a:r>
          </a:p>
        </p:txBody>
      </p:sp>
      <p:sp>
        <p:nvSpPr>
          <p:cNvPr id="10" name="Espace réservé du contenu 2">
            <a:extLst>
              <a:ext uri="{FF2B5EF4-FFF2-40B4-BE49-F238E27FC236}">
                <a16:creationId xmlns:a16="http://schemas.microsoft.com/office/drawing/2014/main" id="{814BF01F-467D-42FA-946F-7B60DF7059CC}"/>
              </a:ext>
            </a:extLst>
          </p:cNvPr>
          <p:cNvSpPr>
            <a:spLocks noGrp="1"/>
          </p:cNvSpPr>
          <p:nvPr>
            <p:ph idx="1"/>
          </p:nvPr>
        </p:nvSpPr>
        <p:spPr>
          <a:xfrm>
            <a:off x="464898" y="1362074"/>
            <a:ext cx="9770147" cy="5340061"/>
          </a:xfrm>
        </p:spPr>
        <p:txBody>
          <a:bodyPr/>
          <a:lstStyle>
            <a:lvl5pPr>
              <a:defRPr/>
            </a:lvl5pPr>
            <a:lvl6pPr marL="541338" indent="-187325">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endParaRPr lang="fr-FR" dirty="0"/>
          </a:p>
        </p:txBody>
      </p:sp>
    </p:spTree>
    <p:extLst>
      <p:ext uri="{BB962C8B-B14F-4D97-AF65-F5344CB8AC3E}">
        <p14:creationId xmlns:p14="http://schemas.microsoft.com/office/powerpoint/2010/main" val="181181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4" name="Espace réservé du contenu 2">
            <a:extLst>
              <a:ext uri="{FF2B5EF4-FFF2-40B4-BE49-F238E27FC236}">
                <a16:creationId xmlns:a16="http://schemas.microsoft.com/office/drawing/2014/main" id="{695A1270-00CB-419A-8689-540415C034A4}"/>
              </a:ext>
            </a:extLst>
          </p:cNvPr>
          <p:cNvSpPr>
            <a:spLocks noGrp="1"/>
          </p:cNvSpPr>
          <p:nvPr>
            <p:ph idx="13"/>
          </p:nvPr>
        </p:nvSpPr>
        <p:spPr>
          <a:xfrm>
            <a:off x="5588048" y="1362073"/>
            <a:ext cx="4646997" cy="5340061"/>
          </a:xfrm>
        </p:spPr>
        <p:txBody>
          <a:bodyPr/>
          <a:lstStyle>
            <a:lvl5pPr>
              <a:defRPr/>
            </a:lvl5pPr>
            <a:lvl6pPr>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a:extLst>
              <a:ext uri="{FF2B5EF4-FFF2-40B4-BE49-F238E27FC236}">
                <a16:creationId xmlns:a16="http://schemas.microsoft.com/office/drawing/2014/main" id="{C95DCCCD-369F-425D-A401-4D11C4E69D7D}"/>
              </a:ext>
            </a:extLst>
          </p:cNvPr>
          <p:cNvSpPr>
            <a:spLocks noGrp="1"/>
          </p:cNvSpPr>
          <p:nvPr>
            <p:ph idx="12"/>
          </p:nvPr>
        </p:nvSpPr>
        <p:spPr>
          <a:xfrm>
            <a:off x="464898" y="1362074"/>
            <a:ext cx="4646997" cy="5340061"/>
          </a:xfrm>
        </p:spPr>
        <p:txBody>
          <a:bodyPr/>
          <a:lstStyle>
            <a:lvl5pPr>
              <a:defRPr/>
            </a:lvl5pPr>
            <a:lvl6pPr>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7">
            <a:extLst>
              <a:ext uri="{FF2B5EF4-FFF2-40B4-BE49-F238E27FC236}">
                <a16:creationId xmlns:a16="http://schemas.microsoft.com/office/drawing/2014/main" id="{6EC9C46B-BD34-4D67-92EB-7ED4B89D08F1}"/>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9" name="Espace réservé du numéro de diapositive 8">
            <a:extLst>
              <a:ext uri="{FF2B5EF4-FFF2-40B4-BE49-F238E27FC236}">
                <a16:creationId xmlns:a16="http://schemas.microsoft.com/office/drawing/2014/main" id="{4203CCE3-7C28-4367-8B0D-AC3A36A72EC4}"/>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5" name="Titre 4">
            <a:extLst>
              <a:ext uri="{FF2B5EF4-FFF2-40B4-BE49-F238E27FC236}">
                <a16:creationId xmlns:a16="http://schemas.microsoft.com/office/drawing/2014/main" id="{7C3AB8C7-61D3-441D-8F84-469C2FB469B5}"/>
              </a:ext>
            </a:extLst>
          </p:cNvPr>
          <p:cNvSpPr>
            <a:spLocks noGrp="1"/>
          </p:cNvSpPr>
          <p:nvPr>
            <p:ph type="title" hasCustomPrompt="1"/>
          </p:nvPr>
        </p:nvSpPr>
        <p:spPr/>
        <p:txBody>
          <a:bodyPr/>
          <a:lstStyle>
            <a:lvl1pPr>
              <a:defRPr/>
            </a:lvl1pPr>
          </a:lstStyle>
          <a:p>
            <a:r>
              <a:rPr lang="fr-FR" dirty="0"/>
              <a:t>I.	Titre de la diapositive</a:t>
            </a:r>
          </a:p>
        </p:txBody>
      </p:sp>
    </p:spTree>
    <p:extLst>
      <p:ext uri="{BB962C8B-B14F-4D97-AF65-F5344CB8AC3E}">
        <p14:creationId xmlns:p14="http://schemas.microsoft.com/office/powerpoint/2010/main" val="45278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us-titre et Deux contenus">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EC9C46B-BD34-4D67-92EB-7ED4B89D08F1}"/>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9" name="Espace réservé du numéro de diapositive 8">
            <a:extLst>
              <a:ext uri="{FF2B5EF4-FFF2-40B4-BE49-F238E27FC236}">
                <a16:creationId xmlns:a16="http://schemas.microsoft.com/office/drawing/2014/main" id="{4203CCE3-7C28-4367-8B0D-AC3A36A72EC4}"/>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14" name="Titre 4">
            <a:extLst>
              <a:ext uri="{FF2B5EF4-FFF2-40B4-BE49-F238E27FC236}">
                <a16:creationId xmlns:a16="http://schemas.microsoft.com/office/drawing/2014/main" id="{43D8A875-34F5-4D5C-82F0-C86853FCF69A}"/>
              </a:ext>
            </a:extLst>
          </p:cNvPr>
          <p:cNvSpPr>
            <a:spLocks noGrp="1"/>
          </p:cNvSpPr>
          <p:nvPr>
            <p:ph type="title" hasCustomPrompt="1"/>
          </p:nvPr>
        </p:nvSpPr>
        <p:spPr>
          <a:xfrm>
            <a:off x="464898" y="495304"/>
            <a:ext cx="9770147" cy="438146"/>
          </a:xfrm>
        </p:spPr>
        <p:txBody>
          <a:bodyPr/>
          <a:lstStyle>
            <a:lvl1pPr>
              <a:defRPr/>
            </a:lvl1pPr>
          </a:lstStyle>
          <a:p>
            <a:r>
              <a:rPr lang="fr-FR" dirty="0"/>
              <a:t>I.	Titre de la diapositive</a:t>
            </a:r>
          </a:p>
        </p:txBody>
      </p:sp>
      <p:sp>
        <p:nvSpPr>
          <p:cNvPr id="15" name="Espace réservé du texte 3">
            <a:extLst>
              <a:ext uri="{FF2B5EF4-FFF2-40B4-BE49-F238E27FC236}">
                <a16:creationId xmlns:a16="http://schemas.microsoft.com/office/drawing/2014/main" id="{B5243F1E-CC40-4E10-80BD-52E604BEA8B0}"/>
              </a:ext>
            </a:extLst>
          </p:cNvPr>
          <p:cNvSpPr>
            <a:spLocks noGrp="1"/>
          </p:cNvSpPr>
          <p:nvPr>
            <p:ph type="body" sz="quarter" idx="13" hasCustomPrompt="1"/>
          </p:nvPr>
        </p:nvSpPr>
        <p:spPr>
          <a:xfrm>
            <a:off x="464898" y="933450"/>
            <a:ext cx="9770147" cy="266700"/>
          </a:xfrm>
        </p:spPr>
        <p:txBody>
          <a:bodyPr anchor="b">
            <a:noAutofit/>
          </a:bodyPr>
          <a:lstStyle>
            <a:lvl1pPr marL="447675" indent="0">
              <a:spcBef>
                <a:spcPts val="0"/>
              </a:spcBef>
              <a:buNone/>
              <a:tabLst>
                <a:tab pos="542925" algn="l"/>
              </a:tabLst>
              <a:defRPr sz="2000" b="0" i="1">
                <a:solidFill>
                  <a:schemeClr val="accent2"/>
                </a:solidFill>
              </a:defRPr>
            </a:lvl1pPr>
          </a:lstStyle>
          <a:p>
            <a:pPr lvl="0"/>
            <a:r>
              <a:rPr lang="fr-FR" dirty="0"/>
              <a:t>Sous-titre</a:t>
            </a:r>
          </a:p>
        </p:txBody>
      </p:sp>
      <p:sp>
        <p:nvSpPr>
          <p:cNvPr id="16" name="Espace réservé du contenu 2">
            <a:extLst>
              <a:ext uri="{FF2B5EF4-FFF2-40B4-BE49-F238E27FC236}">
                <a16:creationId xmlns:a16="http://schemas.microsoft.com/office/drawing/2014/main" id="{D50F372E-8CB2-486D-9499-458AE201CB32}"/>
              </a:ext>
            </a:extLst>
          </p:cNvPr>
          <p:cNvSpPr>
            <a:spLocks noGrp="1"/>
          </p:cNvSpPr>
          <p:nvPr>
            <p:ph idx="14"/>
          </p:nvPr>
        </p:nvSpPr>
        <p:spPr>
          <a:xfrm>
            <a:off x="5588048" y="1362073"/>
            <a:ext cx="4646997" cy="5340061"/>
          </a:xfrm>
        </p:spPr>
        <p:txBody>
          <a:bodyPr/>
          <a:lstStyle>
            <a:lvl5pPr>
              <a:defRPr/>
            </a:lvl5pPr>
            <a:lvl6pPr>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7" name="Espace réservé du contenu 2">
            <a:extLst>
              <a:ext uri="{FF2B5EF4-FFF2-40B4-BE49-F238E27FC236}">
                <a16:creationId xmlns:a16="http://schemas.microsoft.com/office/drawing/2014/main" id="{487C4F53-68EE-49E3-907D-034643F94D76}"/>
              </a:ext>
            </a:extLst>
          </p:cNvPr>
          <p:cNvSpPr>
            <a:spLocks noGrp="1"/>
          </p:cNvSpPr>
          <p:nvPr>
            <p:ph idx="12"/>
          </p:nvPr>
        </p:nvSpPr>
        <p:spPr>
          <a:xfrm>
            <a:off x="464898" y="1362074"/>
            <a:ext cx="4646997" cy="5340061"/>
          </a:xfrm>
        </p:spPr>
        <p:txBody>
          <a:bodyPr/>
          <a:lstStyle>
            <a:lvl5pPr>
              <a:defRPr/>
            </a:lvl5pPr>
            <a:lvl6pPr>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02381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i contenu droite">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EC9C46B-BD34-4D67-92EB-7ED4B89D08F1}"/>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9" name="Espace réservé du numéro de diapositive 8">
            <a:extLst>
              <a:ext uri="{FF2B5EF4-FFF2-40B4-BE49-F238E27FC236}">
                <a16:creationId xmlns:a16="http://schemas.microsoft.com/office/drawing/2014/main" id="{4203CCE3-7C28-4367-8B0D-AC3A36A72EC4}"/>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5" name="Titre 4">
            <a:extLst>
              <a:ext uri="{FF2B5EF4-FFF2-40B4-BE49-F238E27FC236}">
                <a16:creationId xmlns:a16="http://schemas.microsoft.com/office/drawing/2014/main" id="{7C3AB8C7-61D3-441D-8F84-469C2FB469B5}"/>
              </a:ext>
            </a:extLst>
          </p:cNvPr>
          <p:cNvSpPr>
            <a:spLocks noGrp="1"/>
          </p:cNvSpPr>
          <p:nvPr>
            <p:ph type="title" hasCustomPrompt="1"/>
          </p:nvPr>
        </p:nvSpPr>
        <p:spPr/>
        <p:txBody>
          <a:bodyPr/>
          <a:lstStyle>
            <a:lvl1pPr>
              <a:defRPr/>
            </a:lvl1pPr>
          </a:lstStyle>
          <a:p>
            <a:r>
              <a:rPr lang="fr-FR" dirty="0"/>
              <a:t>I.	Titre de la diapositive</a:t>
            </a:r>
          </a:p>
        </p:txBody>
      </p:sp>
      <p:sp>
        <p:nvSpPr>
          <p:cNvPr id="10" name="Espace réservé du contenu 2">
            <a:extLst>
              <a:ext uri="{FF2B5EF4-FFF2-40B4-BE49-F238E27FC236}">
                <a16:creationId xmlns:a16="http://schemas.microsoft.com/office/drawing/2014/main" id="{452DC48B-1391-487C-91E6-45EC60A1888F}"/>
              </a:ext>
            </a:extLst>
          </p:cNvPr>
          <p:cNvSpPr>
            <a:spLocks noGrp="1"/>
          </p:cNvSpPr>
          <p:nvPr>
            <p:ph idx="13"/>
          </p:nvPr>
        </p:nvSpPr>
        <p:spPr>
          <a:xfrm>
            <a:off x="5588048" y="1362073"/>
            <a:ext cx="4646997" cy="5340061"/>
          </a:xfrm>
        </p:spPr>
        <p:txBody>
          <a:bodyPr/>
          <a:lstStyle>
            <a:lvl5pPr>
              <a:defRPr/>
            </a:lvl5pPr>
            <a:lvl6pPr>
              <a:defRPr/>
            </a:lvl6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2973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93ECF-4C77-4545-9834-F3BF60BA2F95}"/>
              </a:ext>
            </a:extLst>
          </p:cNvPr>
          <p:cNvSpPr>
            <a:spLocks noGrp="1"/>
          </p:cNvSpPr>
          <p:nvPr>
            <p:ph type="title" hasCustomPrompt="1"/>
          </p:nvPr>
        </p:nvSpPr>
        <p:spPr/>
        <p:txBody>
          <a:bodyPr/>
          <a:lstStyle>
            <a:lvl1pPr>
              <a:defRPr/>
            </a:lvl1pPr>
          </a:lstStyle>
          <a:p>
            <a:r>
              <a:rPr lang="fr-FR" dirty="0"/>
              <a:t>I.	Titre de la diapositive</a:t>
            </a:r>
          </a:p>
        </p:txBody>
      </p:sp>
      <p:sp>
        <p:nvSpPr>
          <p:cNvPr id="6" name="Espace réservé du pied de page 5">
            <a:extLst>
              <a:ext uri="{FF2B5EF4-FFF2-40B4-BE49-F238E27FC236}">
                <a16:creationId xmlns:a16="http://schemas.microsoft.com/office/drawing/2014/main" id="{2A054B85-AC24-4CEF-9C77-FC770E890B37}"/>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225235F3-3E22-4A5D-910D-546F51C7DDB3}"/>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Tree>
    <p:extLst>
      <p:ext uri="{BB962C8B-B14F-4D97-AF65-F5344CB8AC3E}">
        <p14:creationId xmlns:p14="http://schemas.microsoft.com/office/powerpoint/2010/main" val="308315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isuel">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CDB5D3-410B-4055-96A0-EFDBE18ED759}"/>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pied de page 8">
            <a:extLst>
              <a:ext uri="{FF2B5EF4-FFF2-40B4-BE49-F238E27FC236}">
                <a16:creationId xmlns:a16="http://schemas.microsoft.com/office/drawing/2014/main" id="{802CE802-8AD8-45B3-A53D-035A1F3DE54D}"/>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10" name="Espace réservé du numéro de diapositive 9">
            <a:extLst>
              <a:ext uri="{FF2B5EF4-FFF2-40B4-BE49-F238E27FC236}">
                <a16:creationId xmlns:a16="http://schemas.microsoft.com/office/drawing/2014/main" id="{B927A92E-CC9D-4C34-93B5-3ED3CDC9532C}"/>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pic>
        <p:nvPicPr>
          <p:cNvPr id="12" name="Image 11">
            <a:extLst>
              <a:ext uri="{FF2B5EF4-FFF2-40B4-BE49-F238E27FC236}">
                <a16:creationId xmlns:a16="http://schemas.microsoft.com/office/drawing/2014/main" id="{02868D29-B157-4C4C-ACE0-69EA8D0FD6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8775" y="7127479"/>
            <a:ext cx="240063" cy="324000"/>
          </a:xfrm>
          <a:prstGeom prst="rect">
            <a:avLst/>
          </a:prstGeom>
        </p:spPr>
      </p:pic>
      <p:sp>
        <p:nvSpPr>
          <p:cNvPr id="20" name="Espace réservé du numéro de diapositive 5">
            <a:extLst>
              <a:ext uri="{FF2B5EF4-FFF2-40B4-BE49-F238E27FC236}">
                <a16:creationId xmlns:a16="http://schemas.microsoft.com/office/drawing/2014/main" id="{7B6138C9-6395-40E0-A25C-2E61FE99B830}"/>
              </a:ext>
            </a:extLst>
          </p:cNvPr>
          <p:cNvSpPr txBox="1">
            <a:spLocks/>
          </p:cNvSpPr>
          <p:nvPr userDrawn="1"/>
        </p:nvSpPr>
        <p:spPr>
          <a:xfrm>
            <a:off x="10123006" y="7196779"/>
            <a:ext cx="350356" cy="252000"/>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/x</a:t>
            </a:r>
          </a:p>
        </p:txBody>
      </p:sp>
      <p:cxnSp>
        <p:nvCxnSpPr>
          <p:cNvPr id="22" name="Connecteur droit 21">
            <a:extLst>
              <a:ext uri="{FF2B5EF4-FFF2-40B4-BE49-F238E27FC236}">
                <a16:creationId xmlns:a16="http://schemas.microsoft.com/office/drawing/2014/main" id="{271BF7BD-4317-4FA7-903B-AC7500132D06}"/>
              </a:ext>
            </a:extLst>
          </p:cNvPr>
          <p:cNvCxnSpPr>
            <a:cxnSpLocks/>
          </p:cNvCxnSpPr>
          <p:nvPr userDrawn="1"/>
        </p:nvCxnSpPr>
        <p:spPr>
          <a:xfrm>
            <a:off x="9754754" y="7258691"/>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9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fond gris, traits blanc">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AB2C7D0-4FD1-49B5-A380-1F801B0C74D6}"/>
              </a:ext>
            </a:extLst>
          </p:cNvPr>
          <p:cNvPicPr>
            <a:picLocks noChangeAspect="1"/>
          </p:cNvPicPr>
          <p:nvPr userDrawn="1"/>
        </p:nvPicPr>
        <p:blipFill>
          <a:blip r:embed="rId2" cstate="print">
            <a:biLevel thresh="5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2605128"/>
            <a:ext cx="4434849" cy="1655067"/>
          </a:xfrm>
          <a:prstGeom prst="rect">
            <a:avLst/>
          </a:prstGeom>
        </p:spPr>
      </p:pic>
      <p:pic>
        <p:nvPicPr>
          <p:cNvPr id="8" name="Image 7">
            <a:extLst>
              <a:ext uri="{FF2B5EF4-FFF2-40B4-BE49-F238E27FC236}">
                <a16:creationId xmlns:a16="http://schemas.microsoft.com/office/drawing/2014/main" id="{F64AA657-AF37-4733-85AA-C67A549042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81559" y="2834006"/>
            <a:ext cx="871730" cy="1176530"/>
          </a:xfrm>
          <a:prstGeom prst="rect">
            <a:avLst/>
          </a:prstGeom>
        </p:spPr>
      </p:pic>
      <p:sp>
        <p:nvSpPr>
          <p:cNvPr id="11" name="Titre 1">
            <a:extLst>
              <a:ext uri="{FF2B5EF4-FFF2-40B4-BE49-F238E27FC236}">
                <a16:creationId xmlns:a16="http://schemas.microsoft.com/office/drawing/2014/main" id="{1C96CBB6-7F86-4B9E-A9F6-1EB98782353F}"/>
              </a:ext>
            </a:extLst>
          </p:cNvPr>
          <p:cNvSpPr>
            <a:spLocks noGrp="1"/>
          </p:cNvSpPr>
          <p:nvPr>
            <p:ph type="ctrTitle" hasCustomPrompt="1"/>
          </p:nvPr>
        </p:nvSpPr>
        <p:spPr>
          <a:xfrm>
            <a:off x="4613564" y="799909"/>
            <a:ext cx="5509442" cy="2631887"/>
          </a:xfrm>
        </p:spPr>
        <p:txBody>
          <a:bodyPr anchor="b">
            <a:normAutofit/>
          </a:bodyPr>
          <a:lstStyle>
            <a:lvl1pPr marL="0" indent="0" algn="l">
              <a:lnSpc>
                <a:spcPct val="100000"/>
              </a:lnSpc>
              <a:buNone/>
              <a:defRPr sz="3000" b="1">
                <a:latin typeface="+mj-lt"/>
              </a:defRPr>
            </a:lvl1pPr>
          </a:lstStyle>
          <a:p>
            <a:r>
              <a:rPr lang="fr-FR" dirty="0"/>
              <a:t>Titre de la présentation sur deux lignes</a:t>
            </a:r>
          </a:p>
        </p:txBody>
      </p:sp>
      <p:sp>
        <p:nvSpPr>
          <p:cNvPr id="15" name="Sous-titre 2">
            <a:extLst>
              <a:ext uri="{FF2B5EF4-FFF2-40B4-BE49-F238E27FC236}">
                <a16:creationId xmlns:a16="http://schemas.microsoft.com/office/drawing/2014/main" id="{FC7BDA3B-B390-4205-B74C-2D4670E16062}"/>
              </a:ext>
            </a:extLst>
          </p:cNvPr>
          <p:cNvSpPr>
            <a:spLocks noGrp="1"/>
          </p:cNvSpPr>
          <p:nvPr>
            <p:ph type="subTitle" idx="1" hasCustomPrompt="1"/>
          </p:nvPr>
        </p:nvSpPr>
        <p:spPr>
          <a:xfrm>
            <a:off x="4613564" y="3490862"/>
            <a:ext cx="5509442" cy="1825171"/>
          </a:xfrm>
        </p:spPr>
        <p:txBody>
          <a:bodyPr>
            <a:normAutofit/>
          </a:bodyPr>
          <a:lstStyle>
            <a:lvl1pPr marL="0" indent="0" algn="l">
              <a:lnSpc>
                <a:spcPct val="100000"/>
              </a:lnSpc>
              <a:spcBef>
                <a:spcPts val="0"/>
              </a:spcBef>
              <a:spcAft>
                <a:spcPts val="600"/>
              </a:spcAft>
              <a:buNone/>
              <a:defRPr sz="1800">
                <a:solidFill>
                  <a:schemeClr val="accent2"/>
                </a:solidFill>
                <a:latin typeface="+mj-lt"/>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dirty="0"/>
              <a:t>Sous-titre de la présentation</a:t>
            </a:r>
            <a:br>
              <a:rPr lang="fr-FR" dirty="0"/>
            </a:br>
            <a:r>
              <a:rPr lang="fr-FR" dirty="0"/>
              <a:t>00/00/0000</a:t>
            </a:r>
          </a:p>
        </p:txBody>
      </p:sp>
      <p:sp>
        <p:nvSpPr>
          <p:cNvPr id="20" name="Rectangle 19">
            <a:extLst>
              <a:ext uri="{FF2B5EF4-FFF2-40B4-BE49-F238E27FC236}">
                <a16:creationId xmlns:a16="http://schemas.microsoft.com/office/drawing/2014/main" id="{C7F11AC8-6D13-4D36-A856-8B4E082EF3D4}"/>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9E512688-6383-4F83-AF58-8A6D9F3B68A0}"/>
              </a:ext>
            </a:extLst>
          </p:cNvPr>
          <p:cNvPicPr>
            <a:picLocks noChangeAspect="1"/>
          </p:cNvPicPr>
          <p:nvPr userDrawn="1"/>
        </p:nvPicPr>
        <p:blipFill>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9335449" y="7200899"/>
            <a:ext cx="899162" cy="170688"/>
          </a:xfrm>
          <a:prstGeom prst="rect">
            <a:avLst/>
          </a:prstGeom>
        </p:spPr>
      </p:pic>
      <p:cxnSp>
        <p:nvCxnSpPr>
          <p:cNvPr id="23" name="Connecteur droit 22">
            <a:extLst>
              <a:ext uri="{FF2B5EF4-FFF2-40B4-BE49-F238E27FC236}">
                <a16:creationId xmlns:a16="http://schemas.microsoft.com/office/drawing/2014/main" id="{CE73FE04-633B-4984-8A7E-5827FB9EF12C}"/>
              </a:ext>
            </a:extLst>
          </p:cNvPr>
          <p:cNvCxnSpPr>
            <a:cxnSpLocks/>
          </p:cNvCxnSpPr>
          <p:nvPr userDrawn="1"/>
        </p:nvCxnSpPr>
        <p:spPr>
          <a:xfrm>
            <a:off x="9202303" y="7273113"/>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11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Espace réservé du texte 12">
            <a:extLst>
              <a:ext uri="{FF2B5EF4-FFF2-40B4-BE49-F238E27FC236}">
                <a16:creationId xmlns:a16="http://schemas.microsoft.com/office/drawing/2014/main" id="{427DC36C-2B0E-47FF-8A2C-1654BB930751}"/>
              </a:ext>
            </a:extLst>
          </p:cNvPr>
          <p:cNvSpPr>
            <a:spLocks noGrp="1"/>
          </p:cNvSpPr>
          <p:nvPr>
            <p:ph type="body" sz="quarter" idx="10" hasCustomPrompt="1"/>
          </p:nvPr>
        </p:nvSpPr>
        <p:spPr>
          <a:xfrm>
            <a:off x="3101470" y="4769427"/>
            <a:ext cx="4488871" cy="2483427"/>
          </a:xfrm>
        </p:spPr>
        <p:txBody>
          <a:bodyPr anchor="b">
            <a:noAutofit/>
          </a:bodyPr>
          <a:lstStyle>
            <a:lvl1pPr marL="0" indent="0" algn="ctr">
              <a:spcBef>
                <a:spcPts val="0"/>
              </a:spcBef>
              <a:spcAft>
                <a:spcPts val="0"/>
              </a:spcAft>
              <a:buNone/>
              <a:defRPr sz="1100" b="1">
                <a:solidFill>
                  <a:schemeClr val="tx1"/>
                </a:solidFill>
              </a:defRPr>
            </a:lvl1pPr>
            <a:lvl2pPr marL="0" indent="0" algn="ctr">
              <a:spcBef>
                <a:spcPts val="0"/>
              </a:spcBef>
              <a:spcAft>
                <a:spcPts val="0"/>
              </a:spcAft>
              <a:buFontTx/>
              <a:buNone/>
              <a:defRPr sz="1100">
                <a:solidFill>
                  <a:schemeClr val="tx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Niveau 1</a:t>
            </a:r>
          </a:p>
          <a:p>
            <a:pPr lvl="1"/>
            <a:r>
              <a:rPr lang="fr-FR" dirty="0"/>
              <a:t>Niveau 2</a:t>
            </a:r>
          </a:p>
        </p:txBody>
      </p:sp>
      <p:pic>
        <p:nvPicPr>
          <p:cNvPr id="4" name="Image 3">
            <a:extLst>
              <a:ext uri="{FF2B5EF4-FFF2-40B4-BE49-F238E27FC236}">
                <a16:creationId xmlns:a16="http://schemas.microsoft.com/office/drawing/2014/main" id="{787B8287-AC93-45DB-AA01-232C78719C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88831" y="2097755"/>
            <a:ext cx="1914148" cy="2304293"/>
          </a:xfrm>
          <a:prstGeom prst="rect">
            <a:avLst/>
          </a:prstGeom>
        </p:spPr>
      </p:pic>
    </p:spTree>
    <p:extLst>
      <p:ext uri="{BB962C8B-B14F-4D97-AF65-F5344CB8AC3E}">
        <p14:creationId xmlns:p14="http://schemas.microsoft.com/office/powerpoint/2010/main" val="253382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450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F6C168-3662-4781-B248-D8BF7DDAF4CC}"/>
              </a:ext>
            </a:extLst>
          </p:cNvPr>
          <p:cNvSpPr>
            <a:spLocks noGrp="1"/>
          </p:cNvSpPr>
          <p:nvPr>
            <p:ph idx="1"/>
          </p:nvPr>
        </p:nvSpPr>
        <p:spPr>
          <a:xfrm>
            <a:off x="464898" y="1390650"/>
            <a:ext cx="9770147" cy="5311486"/>
          </a:xfrm>
        </p:spPr>
        <p:txBody>
          <a:bodyPr/>
          <a:lstStyle>
            <a:lvl4pPr>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7">
            <a:extLst>
              <a:ext uri="{FF2B5EF4-FFF2-40B4-BE49-F238E27FC236}">
                <a16:creationId xmlns:a16="http://schemas.microsoft.com/office/drawing/2014/main" id="{8C02AC77-FA7C-4D5E-BA2D-1B4E77717165}"/>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9" name="Titre 8">
            <a:extLst>
              <a:ext uri="{FF2B5EF4-FFF2-40B4-BE49-F238E27FC236}">
                <a16:creationId xmlns:a16="http://schemas.microsoft.com/office/drawing/2014/main" id="{7046B09A-0C5C-42FE-B913-E4FF8C839EE6}"/>
              </a:ext>
            </a:extLst>
          </p:cNvPr>
          <p:cNvSpPr>
            <a:spLocks noGrp="1"/>
          </p:cNvSpPr>
          <p:nvPr>
            <p:ph type="title" hasCustomPrompt="1"/>
          </p:nvPr>
        </p:nvSpPr>
        <p:spPr/>
        <p:txBody>
          <a:bodyPr/>
          <a:lstStyle>
            <a:lvl1pPr>
              <a:defRPr/>
            </a:lvl1pPr>
          </a:lstStyle>
          <a:p>
            <a:r>
              <a:rPr lang="fr-FR" dirty="0"/>
              <a:t>I.	Titre de la diapositive</a:t>
            </a:r>
          </a:p>
        </p:txBody>
      </p:sp>
    </p:spTree>
    <p:extLst>
      <p:ext uri="{BB962C8B-B14F-4D97-AF65-F5344CB8AC3E}">
        <p14:creationId xmlns:p14="http://schemas.microsoft.com/office/powerpoint/2010/main" val="2436123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épartement">
    <p:bg>
      <p:bgPr>
        <a:solidFill>
          <a:schemeClr val="bg1"/>
        </a:solidFill>
        <a:effectLst/>
      </p:bgPr>
    </p:bg>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C56E246D-CA97-4DD6-96B3-5B0405F4D4C8}"/>
              </a:ext>
            </a:extLst>
          </p:cNvPr>
          <p:cNvSpPr>
            <a:spLocks noGrp="1"/>
          </p:cNvSpPr>
          <p:nvPr>
            <p:ph type="pic" sz="quarter" idx="14"/>
          </p:nvPr>
        </p:nvSpPr>
        <p:spPr>
          <a:xfrm>
            <a:off x="7875456" y="545430"/>
            <a:ext cx="2359157" cy="2359696"/>
          </a:xfrm>
        </p:spPr>
        <p:txBody>
          <a:bodyPr anchor="ctr"/>
          <a:lstStyle>
            <a:lvl1pPr algn="ctr">
              <a:defRPr b="0"/>
            </a:lvl1pPr>
          </a:lstStyle>
          <a:p>
            <a:r>
              <a:rPr lang="fr-FR" dirty="0"/>
              <a:t>Cliquez sur l'icône pour ajouter une image</a:t>
            </a:r>
          </a:p>
        </p:txBody>
      </p:sp>
      <p:sp>
        <p:nvSpPr>
          <p:cNvPr id="14" name="Espace réservé du contenu 2">
            <a:extLst>
              <a:ext uri="{FF2B5EF4-FFF2-40B4-BE49-F238E27FC236}">
                <a16:creationId xmlns:a16="http://schemas.microsoft.com/office/drawing/2014/main" id="{695A1270-00CB-419A-8689-540415C034A4}"/>
              </a:ext>
            </a:extLst>
          </p:cNvPr>
          <p:cNvSpPr>
            <a:spLocks noGrp="1"/>
          </p:cNvSpPr>
          <p:nvPr>
            <p:ph idx="13" hasCustomPrompt="1"/>
          </p:nvPr>
        </p:nvSpPr>
        <p:spPr>
          <a:xfrm>
            <a:off x="7875888" y="3028950"/>
            <a:ext cx="2359157" cy="3673184"/>
          </a:xfrm>
        </p:spPr>
        <p:txBody>
          <a:bodyPr/>
          <a:lstStyle>
            <a:lvl1pPr>
              <a:lnSpc>
                <a:spcPct val="100000"/>
              </a:lnSpc>
              <a:spcBef>
                <a:spcPts val="800"/>
              </a:spcBef>
              <a:spcAft>
                <a:spcPts val="0"/>
              </a:spcAft>
              <a:defRPr sz="1350"/>
            </a:lvl1pPr>
            <a:lvl2pPr>
              <a:lnSpc>
                <a:spcPct val="90000"/>
              </a:lnSpc>
              <a:spcBef>
                <a:spcPts val="0"/>
              </a:spcBef>
              <a:spcAft>
                <a:spcPts val="0"/>
              </a:spcAft>
              <a:defRPr sz="1050" b="1" i="1">
                <a:solidFill>
                  <a:schemeClr val="tx2">
                    <a:lumMod val="60000"/>
                    <a:lumOff val="40000"/>
                  </a:schemeClr>
                </a:solidFill>
              </a:defRPr>
            </a:lvl2pPr>
            <a:lvl5pPr>
              <a:defRPr/>
            </a:lvl5pPr>
            <a:lvl6pPr>
              <a:defRPr/>
            </a:lvl6pPr>
          </a:lstStyle>
          <a:p>
            <a:pPr lvl="0"/>
            <a:r>
              <a:rPr lang="fr-FR" dirty="0"/>
              <a:t>Prénom Nom</a:t>
            </a:r>
          </a:p>
          <a:p>
            <a:pPr lvl="1"/>
            <a:r>
              <a:rPr lang="fr-FR" dirty="0"/>
              <a:t>Deuxième niveau</a:t>
            </a:r>
          </a:p>
        </p:txBody>
      </p:sp>
      <p:sp>
        <p:nvSpPr>
          <p:cNvPr id="13" name="Espace réservé du contenu 2">
            <a:extLst>
              <a:ext uri="{FF2B5EF4-FFF2-40B4-BE49-F238E27FC236}">
                <a16:creationId xmlns:a16="http://schemas.microsoft.com/office/drawing/2014/main" id="{C95DCCCD-369F-425D-A401-4D11C4E69D7D}"/>
              </a:ext>
            </a:extLst>
          </p:cNvPr>
          <p:cNvSpPr>
            <a:spLocks noGrp="1"/>
          </p:cNvSpPr>
          <p:nvPr>
            <p:ph idx="12"/>
          </p:nvPr>
        </p:nvSpPr>
        <p:spPr>
          <a:xfrm>
            <a:off x="464898" y="1104900"/>
            <a:ext cx="7012227" cy="5597235"/>
          </a:xfrm>
        </p:spPr>
        <p:txBody>
          <a:bodyPr/>
          <a:lstStyle>
            <a:lvl2pPr algn="just">
              <a:lnSpc>
                <a:spcPct val="105000"/>
              </a:lnSpc>
              <a:spcAft>
                <a:spcPts val="900"/>
              </a:spcAft>
              <a:defRPr spc="-30" baseline="0"/>
            </a:lvl2pPr>
            <a:lvl3pPr>
              <a:buClr>
                <a:schemeClr val="tx1"/>
              </a:buClr>
              <a:buSzPct val="70000"/>
              <a:defRPr b="1">
                <a:solidFill>
                  <a:schemeClr val="tx2">
                    <a:lumMod val="60000"/>
                    <a:lumOff val="40000"/>
                  </a:schemeClr>
                </a:solidFill>
              </a:defRPr>
            </a:lvl3pPr>
            <a:lvl5pPr>
              <a:defRPr/>
            </a:lvl5pPr>
            <a:lvl6pPr>
              <a:defRPr/>
            </a:lvl6pPr>
          </a:lstStyle>
          <a:p>
            <a:pPr lvl="0"/>
            <a:r>
              <a:rPr lang="fr-FR"/>
              <a:t>Modifiez les styles du texte du masque</a:t>
            </a:r>
          </a:p>
          <a:p>
            <a:pPr lvl="1"/>
            <a:r>
              <a:rPr lang="fr-FR"/>
              <a:t>Deuxième niveau</a:t>
            </a:r>
          </a:p>
          <a:p>
            <a:pPr lvl="2"/>
            <a:r>
              <a:rPr lang="fr-FR"/>
              <a:t>Troisième niveau</a:t>
            </a:r>
          </a:p>
        </p:txBody>
      </p:sp>
      <p:sp>
        <p:nvSpPr>
          <p:cNvPr id="8" name="Espace réservé du pied de page 7">
            <a:extLst>
              <a:ext uri="{FF2B5EF4-FFF2-40B4-BE49-F238E27FC236}">
                <a16:creationId xmlns:a16="http://schemas.microsoft.com/office/drawing/2014/main" id="{6EC9C46B-BD34-4D67-92EB-7ED4B89D08F1}"/>
              </a:ext>
            </a:extLst>
          </p:cNvPr>
          <p:cNvSpPr>
            <a:spLocks noGrp="1"/>
          </p:cNvSpPr>
          <p:nvPr>
            <p:ph type="ftr" sz="quarter" idx="10"/>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4203CCE3-7C28-4367-8B0D-AC3A36A72EC4}"/>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5" name="Titre 4">
            <a:extLst>
              <a:ext uri="{FF2B5EF4-FFF2-40B4-BE49-F238E27FC236}">
                <a16:creationId xmlns:a16="http://schemas.microsoft.com/office/drawing/2014/main" id="{7C3AB8C7-61D3-441D-8F84-469C2FB469B5}"/>
              </a:ext>
            </a:extLst>
          </p:cNvPr>
          <p:cNvSpPr>
            <a:spLocks noGrp="1"/>
          </p:cNvSpPr>
          <p:nvPr>
            <p:ph type="title" hasCustomPrompt="1"/>
          </p:nvPr>
        </p:nvSpPr>
        <p:spPr>
          <a:xfrm>
            <a:off x="464898" y="495304"/>
            <a:ext cx="7012227" cy="438146"/>
          </a:xfrm>
        </p:spPr>
        <p:txBody>
          <a:bodyPr/>
          <a:lstStyle>
            <a:lvl1pPr>
              <a:defRPr/>
            </a:lvl1pPr>
          </a:lstStyle>
          <a:p>
            <a:r>
              <a:rPr lang="fr-FR" dirty="0"/>
              <a:t>I.	Titre du département</a:t>
            </a:r>
          </a:p>
        </p:txBody>
      </p:sp>
    </p:spTree>
    <p:extLst>
      <p:ext uri="{BB962C8B-B14F-4D97-AF65-F5344CB8AC3E}">
        <p14:creationId xmlns:p14="http://schemas.microsoft.com/office/powerpoint/2010/main" val="12774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fond blanc, traits jaune">
    <p:bg>
      <p:bgPr>
        <a:solidFill>
          <a:schemeClr val="bg2"/>
        </a:solidFill>
        <a:effectLst/>
      </p:bgPr>
    </p:bg>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3E43786E-D922-4AB5-B69B-6E6DEF4094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605128"/>
            <a:ext cx="4434849" cy="1655067"/>
          </a:xfrm>
          <a:prstGeom prst="rect">
            <a:avLst/>
          </a:prstGeom>
        </p:spPr>
      </p:pic>
      <p:sp>
        <p:nvSpPr>
          <p:cNvPr id="2" name="Titre 1">
            <a:extLst>
              <a:ext uri="{FF2B5EF4-FFF2-40B4-BE49-F238E27FC236}">
                <a16:creationId xmlns:a16="http://schemas.microsoft.com/office/drawing/2014/main" id="{FF23D85E-2A47-43EF-837E-CB1B1302695B}"/>
              </a:ext>
            </a:extLst>
          </p:cNvPr>
          <p:cNvSpPr>
            <a:spLocks noGrp="1"/>
          </p:cNvSpPr>
          <p:nvPr>
            <p:ph type="ctrTitle" hasCustomPrompt="1"/>
          </p:nvPr>
        </p:nvSpPr>
        <p:spPr>
          <a:xfrm>
            <a:off x="4613564" y="2514600"/>
            <a:ext cx="5509442" cy="2076450"/>
          </a:xfrm>
        </p:spPr>
        <p:txBody>
          <a:bodyPr anchor="t">
            <a:normAutofit/>
          </a:bodyPr>
          <a:lstStyle>
            <a:lvl1pPr marL="0" indent="0" algn="l">
              <a:lnSpc>
                <a:spcPct val="100000"/>
              </a:lnSpc>
              <a:buNone/>
              <a:defRPr sz="3000" b="1">
                <a:latin typeface="+mj-lt"/>
              </a:defRPr>
            </a:lvl1pPr>
          </a:lstStyle>
          <a:p>
            <a:r>
              <a:rPr lang="fr-FR" dirty="0"/>
              <a:t>Titre de la présentation sur deux lignes</a:t>
            </a:r>
          </a:p>
        </p:txBody>
      </p:sp>
      <p:pic>
        <p:nvPicPr>
          <p:cNvPr id="8" name="Image 7">
            <a:extLst>
              <a:ext uri="{FF2B5EF4-FFF2-40B4-BE49-F238E27FC236}">
                <a16:creationId xmlns:a16="http://schemas.microsoft.com/office/drawing/2014/main" id="{F64AA657-AF37-4733-85AA-C67A549042F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1559" y="2834006"/>
            <a:ext cx="871730" cy="1176530"/>
          </a:xfrm>
          <a:prstGeom prst="rect">
            <a:avLst/>
          </a:prstGeom>
        </p:spPr>
      </p:pic>
      <p:sp>
        <p:nvSpPr>
          <p:cNvPr id="14" name="Rectangle 13">
            <a:extLst>
              <a:ext uri="{FF2B5EF4-FFF2-40B4-BE49-F238E27FC236}">
                <a16:creationId xmlns:a16="http://schemas.microsoft.com/office/drawing/2014/main" id="{20C197A1-F09D-4236-9651-2A1410D79480}"/>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D0BF5361-7C67-4272-B893-41B49BDCB4B3}"/>
              </a:ext>
            </a:extLst>
          </p:cNvPr>
          <p:cNvPicPr>
            <a:picLocks noChangeAspect="1"/>
          </p:cNvPicPr>
          <p:nvPr userDrawn="1"/>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9335449" y="7200899"/>
            <a:ext cx="899162" cy="170688"/>
          </a:xfrm>
          <a:prstGeom prst="rect">
            <a:avLst/>
          </a:prstGeom>
        </p:spPr>
      </p:pic>
      <p:cxnSp>
        <p:nvCxnSpPr>
          <p:cNvPr id="20" name="Connecteur droit 19">
            <a:extLst>
              <a:ext uri="{FF2B5EF4-FFF2-40B4-BE49-F238E27FC236}">
                <a16:creationId xmlns:a16="http://schemas.microsoft.com/office/drawing/2014/main" id="{B88FD939-3D5C-4201-9276-402D82B084D2}"/>
              </a:ext>
            </a:extLst>
          </p:cNvPr>
          <p:cNvCxnSpPr>
            <a:cxnSpLocks/>
          </p:cNvCxnSpPr>
          <p:nvPr userDrawn="1"/>
        </p:nvCxnSpPr>
        <p:spPr>
          <a:xfrm>
            <a:off x="9202303" y="7273113"/>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22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fond blanc, traits gris">
    <p:bg>
      <p:bgPr>
        <a:solidFill>
          <a:schemeClr val="bg1"/>
        </a:solid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AB2C7D0-4FD1-49B5-A380-1F801B0C74D6}"/>
              </a:ext>
            </a:extLst>
          </p:cNvPr>
          <p:cNvPicPr>
            <a:picLocks noChangeAspect="1"/>
          </p:cNvPicPr>
          <p:nvPr userDrawn="1"/>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2605128"/>
            <a:ext cx="4434849" cy="1655067"/>
          </a:xfrm>
          <a:prstGeom prst="rect">
            <a:avLst/>
          </a:prstGeom>
        </p:spPr>
      </p:pic>
      <p:pic>
        <p:nvPicPr>
          <p:cNvPr id="8" name="Image 7">
            <a:extLst>
              <a:ext uri="{FF2B5EF4-FFF2-40B4-BE49-F238E27FC236}">
                <a16:creationId xmlns:a16="http://schemas.microsoft.com/office/drawing/2014/main" id="{F64AA657-AF37-4733-85AA-C67A549042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81559" y="2834006"/>
            <a:ext cx="871730" cy="1176530"/>
          </a:xfrm>
          <a:prstGeom prst="rect">
            <a:avLst/>
          </a:prstGeom>
        </p:spPr>
      </p:pic>
      <p:sp>
        <p:nvSpPr>
          <p:cNvPr id="20" name="Rectangle 19">
            <a:extLst>
              <a:ext uri="{FF2B5EF4-FFF2-40B4-BE49-F238E27FC236}">
                <a16:creationId xmlns:a16="http://schemas.microsoft.com/office/drawing/2014/main" id="{7B0247D9-8FFF-405D-BC26-F15DAB47B70A}"/>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2A2BA9C5-DFC5-4C38-AA2C-5C1EDC4E100B}"/>
              </a:ext>
            </a:extLst>
          </p:cNvPr>
          <p:cNvPicPr>
            <a:picLocks noChangeAspect="1"/>
          </p:cNvPicPr>
          <p:nvPr userDrawn="1"/>
        </p:nvPicPr>
        <p:blipFill>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9335449" y="7200899"/>
            <a:ext cx="899162" cy="170688"/>
          </a:xfrm>
          <a:prstGeom prst="rect">
            <a:avLst/>
          </a:prstGeom>
        </p:spPr>
      </p:pic>
      <p:cxnSp>
        <p:nvCxnSpPr>
          <p:cNvPr id="23" name="Connecteur droit 22">
            <a:extLst>
              <a:ext uri="{FF2B5EF4-FFF2-40B4-BE49-F238E27FC236}">
                <a16:creationId xmlns:a16="http://schemas.microsoft.com/office/drawing/2014/main" id="{8F3ECE34-344A-4184-9FB2-0ED3C8E792C7}"/>
              </a:ext>
            </a:extLst>
          </p:cNvPr>
          <p:cNvCxnSpPr>
            <a:cxnSpLocks/>
          </p:cNvCxnSpPr>
          <p:nvPr userDrawn="1"/>
        </p:nvCxnSpPr>
        <p:spPr>
          <a:xfrm>
            <a:off x="9202303" y="7273113"/>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re 1">
            <a:extLst>
              <a:ext uri="{FF2B5EF4-FFF2-40B4-BE49-F238E27FC236}">
                <a16:creationId xmlns:a16="http://schemas.microsoft.com/office/drawing/2014/main" id="{BC6C1BA6-9CD1-4495-A86E-D44D28969990}"/>
              </a:ext>
            </a:extLst>
          </p:cNvPr>
          <p:cNvSpPr>
            <a:spLocks noGrp="1"/>
          </p:cNvSpPr>
          <p:nvPr>
            <p:ph type="ctrTitle" hasCustomPrompt="1"/>
          </p:nvPr>
        </p:nvSpPr>
        <p:spPr>
          <a:xfrm>
            <a:off x="4613564" y="2514600"/>
            <a:ext cx="5509442" cy="2076450"/>
          </a:xfrm>
        </p:spPr>
        <p:txBody>
          <a:bodyPr anchor="t">
            <a:normAutofit/>
          </a:bodyPr>
          <a:lstStyle>
            <a:lvl1pPr marL="0" indent="0" algn="l">
              <a:lnSpc>
                <a:spcPct val="100000"/>
              </a:lnSpc>
              <a:buNone/>
              <a:defRPr sz="3000" b="1">
                <a:latin typeface="+mj-lt"/>
              </a:defRPr>
            </a:lvl1pPr>
          </a:lstStyle>
          <a:p>
            <a:r>
              <a:rPr lang="fr-FR" dirty="0"/>
              <a:t>Titre de la présentation sur deux lignes</a:t>
            </a:r>
          </a:p>
        </p:txBody>
      </p:sp>
    </p:spTree>
    <p:extLst>
      <p:ext uri="{BB962C8B-B14F-4D97-AF65-F5344CB8AC3E}">
        <p14:creationId xmlns:p14="http://schemas.microsoft.com/office/powerpoint/2010/main" val="153459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visuel">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5B61A2-1F72-4CFD-ADF2-8D832B8D3109}"/>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a:extLst>
              <a:ext uri="{FF2B5EF4-FFF2-40B4-BE49-F238E27FC236}">
                <a16:creationId xmlns:a16="http://schemas.microsoft.com/office/drawing/2014/main" id="{7F75FB5E-2307-41B7-A75B-50E3614263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691813" cy="7001142"/>
          </a:xfrm>
          <a:prstGeom prst="rect">
            <a:avLst/>
          </a:prstGeom>
        </p:spPr>
      </p:pic>
      <p:sp>
        <p:nvSpPr>
          <p:cNvPr id="18" name="Rectangle 17">
            <a:extLst>
              <a:ext uri="{FF2B5EF4-FFF2-40B4-BE49-F238E27FC236}">
                <a16:creationId xmlns:a16="http://schemas.microsoft.com/office/drawing/2014/main" id="{D96AB7FB-9B11-4D33-9597-8BB16CC0E850}"/>
              </a:ext>
            </a:extLst>
          </p:cNvPr>
          <p:cNvSpPr/>
          <p:nvPr userDrawn="1"/>
        </p:nvSpPr>
        <p:spPr>
          <a:xfrm>
            <a:off x="5735782" y="1953491"/>
            <a:ext cx="4499263" cy="2951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FF23D85E-2A47-43EF-837E-CB1B1302695B}"/>
              </a:ext>
            </a:extLst>
          </p:cNvPr>
          <p:cNvSpPr>
            <a:spLocks noGrp="1"/>
          </p:cNvSpPr>
          <p:nvPr>
            <p:ph type="ctrTitle" hasCustomPrompt="1"/>
          </p:nvPr>
        </p:nvSpPr>
        <p:spPr>
          <a:xfrm>
            <a:off x="6026728" y="3036483"/>
            <a:ext cx="3979718" cy="963151"/>
          </a:xfrm>
        </p:spPr>
        <p:txBody>
          <a:bodyPr anchor="b">
            <a:normAutofit/>
          </a:bodyPr>
          <a:lstStyle>
            <a:lvl1pPr marL="0" indent="0" algn="l">
              <a:lnSpc>
                <a:spcPct val="100000"/>
              </a:lnSpc>
              <a:buNone/>
              <a:defRPr sz="2550" b="1">
                <a:solidFill>
                  <a:schemeClr val="tx1"/>
                </a:solidFill>
                <a:latin typeface="+mj-lt"/>
              </a:defRPr>
            </a:lvl1pPr>
          </a:lstStyle>
          <a:p>
            <a:r>
              <a:rPr lang="fr-FR" dirty="0"/>
              <a:t>Titre de la présentation sur deux lignes</a:t>
            </a:r>
          </a:p>
        </p:txBody>
      </p:sp>
      <p:sp>
        <p:nvSpPr>
          <p:cNvPr id="3" name="Sous-titre 2">
            <a:extLst>
              <a:ext uri="{FF2B5EF4-FFF2-40B4-BE49-F238E27FC236}">
                <a16:creationId xmlns:a16="http://schemas.microsoft.com/office/drawing/2014/main" id="{A9AEE126-65CB-4402-B4D2-9398CC9B53A9}"/>
              </a:ext>
            </a:extLst>
          </p:cNvPr>
          <p:cNvSpPr>
            <a:spLocks noGrp="1"/>
          </p:cNvSpPr>
          <p:nvPr>
            <p:ph type="subTitle" idx="1" hasCustomPrompt="1"/>
          </p:nvPr>
        </p:nvSpPr>
        <p:spPr>
          <a:xfrm>
            <a:off x="6026728" y="4049469"/>
            <a:ext cx="3979718" cy="650603"/>
          </a:xfrm>
        </p:spPr>
        <p:txBody>
          <a:bodyPr>
            <a:normAutofit/>
          </a:bodyPr>
          <a:lstStyle>
            <a:lvl1pPr marL="0" indent="0" algn="l">
              <a:lnSpc>
                <a:spcPct val="100000"/>
              </a:lnSpc>
              <a:spcBef>
                <a:spcPts val="0"/>
              </a:spcBef>
              <a:spcAft>
                <a:spcPts val="600"/>
              </a:spcAft>
              <a:buNone/>
              <a:defRPr sz="1550">
                <a:solidFill>
                  <a:schemeClr val="bg2"/>
                </a:solidFill>
                <a:latin typeface="+mj-lt"/>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fr-FR" dirty="0"/>
              <a:t>Sous-titre de la présentation</a:t>
            </a:r>
            <a:br>
              <a:rPr lang="fr-FR" dirty="0"/>
            </a:br>
            <a:r>
              <a:rPr lang="fr-FR" dirty="0"/>
              <a:t>00/00/0000</a:t>
            </a:r>
          </a:p>
        </p:txBody>
      </p:sp>
      <p:pic>
        <p:nvPicPr>
          <p:cNvPr id="16" name="Image 15">
            <a:extLst>
              <a:ext uri="{FF2B5EF4-FFF2-40B4-BE49-F238E27FC236}">
                <a16:creationId xmlns:a16="http://schemas.microsoft.com/office/drawing/2014/main" id="{33002214-C432-4F3D-87F9-40823302E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353209"/>
            <a:ext cx="4029464" cy="4998730"/>
          </a:xfrm>
          <a:prstGeom prst="rect">
            <a:avLst/>
          </a:prstGeom>
        </p:spPr>
      </p:pic>
      <p:pic>
        <p:nvPicPr>
          <p:cNvPr id="11" name="Image 10">
            <a:extLst>
              <a:ext uri="{FF2B5EF4-FFF2-40B4-BE49-F238E27FC236}">
                <a16:creationId xmlns:a16="http://schemas.microsoft.com/office/drawing/2014/main" id="{06A20910-54A8-4982-AC09-2E48B37D7773}"/>
              </a:ext>
            </a:extLst>
          </p:cNvPr>
          <p:cNvPicPr>
            <a:picLocks noChangeAspect="1"/>
          </p:cNvPicPr>
          <p:nvPr userDrawn="1"/>
        </p:nvPicPr>
        <p:blipFill>
          <a:blip r:embed="rId4" cstate="print">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9335449" y="7200899"/>
            <a:ext cx="899162" cy="170688"/>
          </a:xfrm>
          <a:prstGeom prst="rect">
            <a:avLst/>
          </a:prstGeom>
        </p:spPr>
      </p:pic>
      <p:pic>
        <p:nvPicPr>
          <p:cNvPr id="22" name="Image 21">
            <a:extLst>
              <a:ext uri="{FF2B5EF4-FFF2-40B4-BE49-F238E27FC236}">
                <a16:creationId xmlns:a16="http://schemas.microsoft.com/office/drawing/2014/main" id="{365D7792-0C3C-42BF-85F4-9B4DBBF66F1A}"/>
              </a:ext>
            </a:extLst>
          </p:cNvPr>
          <p:cNvPicPr>
            <a:picLocks noChangeAspect="1"/>
          </p:cNvPicPr>
          <p:nvPr userDrawn="1"/>
        </p:nvPicPr>
        <p:blipFill>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6026729" y="2149316"/>
            <a:ext cx="450272" cy="615197"/>
          </a:xfrm>
          <a:prstGeom prst="rect">
            <a:avLst/>
          </a:prstGeom>
          <a:noFill/>
          <a:ln>
            <a:noFill/>
          </a:ln>
        </p:spPr>
      </p:pic>
      <p:cxnSp>
        <p:nvCxnSpPr>
          <p:cNvPr id="25" name="Connecteur droit 24">
            <a:extLst>
              <a:ext uri="{FF2B5EF4-FFF2-40B4-BE49-F238E27FC236}">
                <a16:creationId xmlns:a16="http://schemas.microsoft.com/office/drawing/2014/main" id="{A8334E13-EABE-4EAC-B8E4-72A5A2A44572}"/>
              </a:ext>
            </a:extLst>
          </p:cNvPr>
          <p:cNvCxnSpPr>
            <a:cxnSpLocks/>
          </p:cNvCxnSpPr>
          <p:nvPr userDrawn="1"/>
        </p:nvCxnSpPr>
        <p:spPr>
          <a:xfrm>
            <a:off x="9202303" y="7273113"/>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31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bg1"/>
        </a:solidFill>
        <a:effectLst/>
      </p:bgPr>
    </p:bg>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8C02AC77-FA7C-4D5E-BA2D-1B4E77717165}"/>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4" name="Espace réservé du texte 3">
            <a:extLst>
              <a:ext uri="{FF2B5EF4-FFF2-40B4-BE49-F238E27FC236}">
                <a16:creationId xmlns:a16="http://schemas.microsoft.com/office/drawing/2014/main" id="{9A5B5BCF-4446-4DD1-9A6B-C40913510E17}"/>
              </a:ext>
            </a:extLst>
          </p:cNvPr>
          <p:cNvSpPr>
            <a:spLocks noGrp="1"/>
          </p:cNvSpPr>
          <p:nvPr>
            <p:ph type="body" sz="quarter" idx="12" hasCustomPrompt="1"/>
          </p:nvPr>
        </p:nvSpPr>
        <p:spPr>
          <a:xfrm>
            <a:off x="465138" y="1447800"/>
            <a:ext cx="9761537" cy="5254625"/>
          </a:xfrm>
        </p:spPr>
        <p:txBody>
          <a:bodyPr/>
          <a:lstStyle>
            <a:lvl1pPr marL="0" indent="0">
              <a:buFont typeface="+mj-lt"/>
              <a:buNone/>
              <a:defRPr sz="2200">
                <a:solidFill>
                  <a:schemeClr val="tx2">
                    <a:lumMod val="60000"/>
                    <a:lumOff val="40000"/>
                  </a:schemeClr>
                </a:solidFill>
                <a:latin typeface="+mj-lt"/>
              </a:defRPr>
            </a:lvl1pPr>
            <a:lvl2pPr marL="0" indent="0">
              <a:buClr>
                <a:schemeClr val="tx1"/>
              </a:buClr>
              <a:buSzPct val="100000"/>
              <a:buFont typeface="+mj-lt"/>
              <a:buNone/>
              <a:tabLst>
                <a:tab pos="8875713" algn="l"/>
              </a:tabLst>
              <a:defRPr sz="1700" b="0" i="1">
                <a:solidFill>
                  <a:schemeClr val="accent2"/>
                </a:solidFill>
              </a:defRPr>
            </a:lvl2pPr>
            <a:lvl3pPr marL="268288" indent="-266700">
              <a:buClr>
                <a:schemeClr val="tx1"/>
              </a:buClr>
              <a:buFont typeface="+mj-lt"/>
              <a:buAutoNum type="arabicPeriod"/>
              <a:tabLst>
                <a:tab pos="8877300" algn="l"/>
              </a:tabLst>
              <a:defRPr lang="fr-FR" sz="2000" b="1" kern="1200" dirty="0" smtClean="0">
                <a:solidFill>
                  <a:schemeClr val="tx1"/>
                </a:solidFill>
                <a:latin typeface="+mn-lt"/>
                <a:ea typeface="+mn-ea"/>
                <a:cs typeface="+mn-cs"/>
              </a:defRPr>
            </a:lvl3pPr>
            <a:lvl4pPr marL="590550" indent="-228600">
              <a:buClr>
                <a:schemeClr val="tx1"/>
              </a:buClr>
              <a:buSzPct val="100000"/>
              <a:buFont typeface="+mj-lt"/>
              <a:buAutoNum type="alphaUcPeriod"/>
              <a:tabLst>
                <a:tab pos="8875713" algn="l"/>
              </a:tabLst>
              <a:defRPr lang="fr-FR" sz="1200" b="1" kern="1200" dirty="0">
                <a:solidFill>
                  <a:schemeClr val="tx1"/>
                </a:solidFill>
                <a:latin typeface="+mn-lt"/>
                <a:ea typeface="+mn-ea"/>
                <a:cs typeface="+mn-cs"/>
              </a:defRPr>
            </a:lvl4pPr>
          </a:lstStyle>
          <a:p>
            <a:pPr lvl="0"/>
            <a:r>
              <a:rPr lang="fr-FR" dirty="0"/>
              <a:t>Titre partie</a:t>
            </a:r>
          </a:p>
          <a:p>
            <a:pPr lvl="1"/>
            <a:r>
              <a:rPr lang="fr-FR" dirty="0"/>
              <a:t>Deuxième niveau	p.0</a:t>
            </a:r>
          </a:p>
          <a:p>
            <a:pPr lvl="2"/>
            <a:r>
              <a:rPr lang="fr-FR" dirty="0"/>
              <a:t>Troisième niveau	p.0</a:t>
            </a:r>
          </a:p>
          <a:p>
            <a:pPr lvl="3"/>
            <a:r>
              <a:rPr lang="fr-FR" dirty="0"/>
              <a:t>Quatrième niveau	p.0</a:t>
            </a:r>
          </a:p>
        </p:txBody>
      </p:sp>
      <p:sp>
        <p:nvSpPr>
          <p:cNvPr id="5" name="Titre 4">
            <a:extLst>
              <a:ext uri="{FF2B5EF4-FFF2-40B4-BE49-F238E27FC236}">
                <a16:creationId xmlns:a16="http://schemas.microsoft.com/office/drawing/2014/main" id="{258EF9D3-30F1-4164-8DAC-2AD1440B8581}"/>
              </a:ext>
            </a:extLst>
          </p:cNvPr>
          <p:cNvSpPr>
            <a:spLocks noGrp="1"/>
          </p:cNvSpPr>
          <p:nvPr>
            <p:ph type="title" hasCustomPrompt="1"/>
          </p:nvPr>
        </p:nvSpPr>
        <p:spPr/>
        <p:txBody>
          <a:bodyPr/>
          <a:lstStyle>
            <a:lvl1pPr marL="0" indent="0">
              <a:buNone/>
              <a:defRPr/>
            </a:lvl1pPr>
          </a:lstStyle>
          <a:p>
            <a:r>
              <a:rPr lang="fr-FR" dirty="0"/>
              <a:t>Titre sommaire</a:t>
            </a:r>
          </a:p>
        </p:txBody>
      </p:sp>
    </p:spTree>
    <p:extLst>
      <p:ext uri="{BB962C8B-B14F-4D97-AF65-F5344CB8AC3E}">
        <p14:creationId xmlns:p14="http://schemas.microsoft.com/office/powerpoint/2010/main" val="29327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ints clés 16pt">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C5A5E337-8289-4402-9A50-931C8F4A2764}"/>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8" name="Espace réservé du numéro de diapositive 7">
            <a:extLst>
              <a:ext uri="{FF2B5EF4-FFF2-40B4-BE49-F238E27FC236}">
                <a16:creationId xmlns:a16="http://schemas.microsoft.com/office/drawing/2014/main" id="{8C02AC77-FA7C-4D5E-BA2D-1B4E77717165}"/>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11" name="Espace réservé du texte 3">
            <a:extLst>
              <a:ext uri="{FF2B5EF4-FFF2-40B4-BE49-F238E27FC236}">
                <a16:creationId xmlns:a16="http://schemas.microsoft.com/office/drawing/2014/main" id="{F8F3471C-1CCC-4E16-8A90-97B50CC3D4ED}"/>
              </a:ext>
            </a:extLst>
          </p:cNvPr>
          <p:cNvSpPr>
            <a:spLocks noGrp="1"/>
          </p:cNvSpPr>
          <p:nvPr>
            <p:ph type="body" sz="quarter" idx="12"/>
          </p:nvPr>
        </p:nvSpPr>
        <p:spPr>
          <a:xfrm>
            <a:off x="465138" y="1392238"/>
            <a:ext cx="9761537" cy="5310187"/>
          </a:xfrm>
        </p:spPr>
        <p:txBody>
          <a:bodyPr>
            <a:normAutofit/>
          </a:bodyPr>
          <a:lstStyle>
            <a:lvl1pPr marL="0" indent="0">
              <a:spcBef>
                <a:spcPts val="900"/>
              </a:spcBef>
              <a:spcAft>
                <a:spcPts val="900"/>
              </a:spcAft>
              <a:buClr>
                <a:schemeClr val="accent2">
                  <a:lumMod val="60000"/>
                  <a:lumOff val="40000"/>
                </a:schemeClr>
              </a:buClr>
              <a:buSzPct val="100000"/>
              <a:buFont typeface="Wingdings 2" panose="05020102010507070707" pitchFamily="18" charset="2"/>
              <a:buNone/>
              <a:defRPr sz="1600" b="0"/>
            </a:lvl1pPr>
            <a:lvl2pPr marL="354013" indent="-354013">
              <a:spcBef>
                <a:spcPts val="600"/>
              </a:spcBef>
              <a:spcAft>
                <a:spcPts val="600"/>
              </a:spcAft>
              <a:buClr>
                <a:schemeClr val="accent1"/>
              </a:buClr>
              <a:buSzPct val="90000"/>
              <a:buFont typeface="Wingdings 2" panose="05020102010507070707" pitchFamily="18" charset="2"/>
              <a:buChar char="¢"/>
              <a:defRPr sz="1600"/>
            </a:lvl2pPr>
          </a:lstStyle>
          <a:p>
            <a:pPr lvl="0"/>
            <a:r>
              <a:rPr lang="fr-FR" dirty="0"/>
              <a:t>Modifiez les styles du texte du masque</a:t>
            </a:r>
          </a:p>
          <a:p>
            <a:pPr lvl="1"/>
            <a:r>
              <a:rPr lang="fr-FR" dirty="0"/>
              <a:t>Deuxième niveau</a:t>
            </a:r>
          </a:p>
        </p:txBody>
      </p:sp>
      <p:sp>
        <p:nvSpPr>
          <p:cNvPr id="2" name="Titre 1">
            <a:extLst>
              <a:ext uri="{FF2B5EF4-FFF2-40B4-BE49-F238E27FC236}">
                <a16:creationId xmlns:a16="http://schemas.microsoft.com/office/drawing/2014/main" id="{92307004-FDBD-4741-B944-298BE76AB3F9}"/>
              </a:ext>
            </a:extLst>
          </p:cNvPr>
          <p:cNvSpPr>
            <a:spLocks noGrp="1"/>
          </p:cNvSpPr>
          <p:nvPr>
            <p:ph type="title" hasCustomPrompt="1"/>
          </p:nvPr>
        </p:nvSpPr>
        <p:spPr/>
        <p:txBody>
          <a:bodyPr/>
          <a:lstStyle>
            <a:lvl1pPr marL="0" indent="0">
              <a:buNone/>
              <a:defRPr/>
            </a:lvl1pPr>
          </a:lstStyle>
          <a:p>
            <a:r>
              <a:rPr lang="fr-FR" dirty="0"/>
              <a:t>I.	Titre points clés 16pt</a:t>
            </a:r>
          </a:p>
        </p:txBody>
      </p:sp>
    </p:spTree>
    <p:extLst>
      <p:ext uri="{BB962C8B-B14F-4D97-AF65-F5344CB8AC3E}">
        <p14:creationId xmlns:p14="http://schemas.microsoft.com/office/powerpoint/2010/main" val="257903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ints clés 20pt">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C5A5E337-8289-4402-9A50-931C8F4A2764}"/>
              </a:ext>
            </a:extLst>
          </p:cNvPr>
          <p:cNvSpPr>
            <a:spLocks noGrp="1"/>
          </p:cNvSpPr>
          <p:nvPr>
            <p:ph type="ftr" sz="quarter" idx="10"/>
          </p:nvPr>
        </p:nvSpPr>
        <p:spPr>
          <a:xfrm>
            <a:off x="6543675" y="7196779"/>
            <a:ext cx="3105150" cy="252000"/>
          </a:xfrm>
          <a:prstGeom prst="rect">
            <a:avLst/>
          </a:prstGeom>
        </p:spPr>
        <p:txBody>
          <a:bodyPr/>
          <a:lstStyle/>
          <a:p>
            <a:endParaRPr lang="fr-FR" dirty="0"/>
          </a:p>
        </p:txBody>
      </p:sp>
      <p:sp>
        <p:nvSpPr>
          <p:cNvPr id="8" name="Espace réservé du numéro de diapositive 7">
            <a:extLst>
              <a:ext uri="{FF2B5EF4-FFF2-40B4-BE49-F238E27FC236}">
                <a16:creationId xmlns:a16="http://schemas.microsoft.com/office/drawing/2014/main" id="{8C02AC77-FA7C-4D5E-BA2D-1B4E77717165}"/>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sp>
        <p:nvSpPr>
          <p:cNvPr id="11" name="Espace réservé du texte 3">
            <a:extLst>
              <a:ext uri="{FF2B5EF4-FFF2-40B4-BE49-F238E27FC236}">
                <a16:creationId xmlns:a16="http://schemas.microsoft.com/office/drawing/2014/main" id="{F8F3471C-1CCC-4E16-8A90-97B50CC3D4ED}"/>
              </a:ext>
            </a:extLst>
          </p:cNvPr>
          <p:cNvSpPr>
            <a:spLocks noGrp="1"/>
          </p:cNvSpPr>
          <p:nvPr>
            <p:ph type="body" sz="quarter" idx="12"/>
          </p:nvPr>
        </p:nvSpPr>
        <p:spPr>
          <a:xfrm>
            <a:off x="465138" y="1392238"/>
            <a:ext cx="9761537" cy="5310187"/>
          </a:xfrm>
        </p:spPr>
        <p:txBody>
          <a:bodyPr>
            <a:normAutofit/>
          </a:bodyPr>
          <a:lstStyle>
            <a:lvl1pPr marL="0" indent="0">
              <a:spcBef>
                <a:spcPts val="900"/>
              </a:spcBef>
              <a:spcAft>
                <a:spcPts val="900"/>
              </a:spcAft>
              <a:buClr>
                <a:schemeClr val="accent2">
                  <a:lumMod val="60000"/>
                  <a:lumOff val="40000"/>
                </a:schemeClr>
              </a:buClr>
              <a:buSzPct val="100000"/>
              <a:buFont typeface="Wingdings 2" panose="05020102010507070707" pitchFamily="18" charset="2"/>
              <a:buNone/>
              <a:defRPr sz="2000" b="0"/>
            </a:lvl1pPr>
            <a:lvl2pPr marL="354013" indent="-354013">
              <a:spcBef>
                <a:spcPts val="600"/>
              </a:spcBef>
              <a:spcAft>
                <a:spcPts val="600"/>
              </a:spcAft>
              <a:buClr>
                <a:schemeClr val="accent1"/>
              </a:buClr>
              <a:buSzPct val="90000"/>
              <a:buFont typeface="Wingdings 2" panose="05020102010507070707" pitchFamily="18" charset="2"/>
              <a:buChar char="¢"/>
              <a:defRPr sz="2000"/>
            </a:lvl2pPr>
          </a:lstStyle>
          <a:p>
            <a:pPr lvl="0"/>
            <a:r>
              <a:rPr lang="fr-FR" dirty="0"/>
              <a:t>Modifiez les styles du texte du masque</a:t>
            </a:r>
          </a:p>
          <a:p>
            <a:pPr lvl="1"/>
            <a:r>
              <a:rPr lang="fr-FR" dirty="0"/>
              <a:t>Deuxième niveau</a:t>
            </a:r>
          </a:p>
        </p:txBody>
      </p:sp>
      <p:sp>
        <p:nvSpPr>
          <p:cNvPr id="2" name="Titre 1">
            <a:extLst>
              <a:ext uri="{FF2B5EF4-FFF2-40B4-BE49-F238E27FC236}">
                <a16:creationId xmlns:a16="http://schemas.microsoft.com/office/drawing/2014/main" id="{92307004-FDBD-4741-B944-298BE76AB3F9}"/>
              </a:ext>
            </a:extLst>
          </p:cNvPr>
          <p:cNvSpPr>
            <a:spLocks noGrp="1"/>
          </p:cNvSpPr>
          <p:nvPr>
            <p:ph type="title" hasCustomPrompt="1"/>
          </p:nvPr>
        </p:nvSpPr>
        <p:spPr/>
        <p:txBody>
          <a:bodyPr/>
          <a:lstStyle>
            <a:lvl1pPr marL="0" indent="0">
              <a:buNone/>
              <a:defRPr/>
            </a:lvl1pPr>
          </a:lstStyle>
          <a:p>
            <a:r>
              <a:rPr lang="fr-FR" dirty="0"/>
              <a:t>I.	Titre points clés 20pt</a:t>
            </a:r>
          </a:p>
        </p:txBody>
      </p:sp>
    </p:spTree>
    <p:extLst>
      <p:ext uri="{BB962C8B-B14F-4D97-AF65-F5344CB8AC3E}">
        <p14:creationId xmlns:p14="http://schemas.microsoft.com/office/powerpoint/2010/main" val="55007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section, fond blanc">
    <p:bg>
      <p:bgPr>
        <a:solidFill>
          <a:schemeClr val="bg2"/>
        </a:solidFill>
        <a:effectLst/>
      </p:bgPr>
    </p:bg>
    <p:spTree>
      <p:nvGrpSpPr>
        <p:cNvPr id="1" name=""/>
        <p:cNvGrpSpPr/>
        <p:nvPr/>
      </p:nvGrpSpPr>
      <p:grpSpPr>
        <a:xfrm>
          <a:off x="0" y="0"/>
          <a:ext cx="0" cy="0"/>
          <a:chOff x="0" y="0"/>
          <a:chExt cx="0" cy="0"/>
        </a:xfrm>
      </p:grpSpPr>
      <p:sp>
        <p:nvSpPr>
          <p:cNvPr id="19" name="Espace réservé du texte 2">
            <a:extLst>
              <a:ext uri="{FF2B5EF4-FFF2-40B4-BE49-F238E27FC236}">
                <a16:creationId xmlns:a16="http://schemas.microsoft.com/office/drawing/2014/main" id="{C0C376BA-CBF6-429B-9660-7DF66C9C1BF9}"/>
              </a:ext>
            </a:extLst>
          </p:cNvPr>
          <p:cNvSpPr>
            <a:spLocks noGrp="1"/>
          </p:cNvSpPr>
          <p:nvPr>
            <p:ph type="body" idx="12" hasCustomPrompt="1"/>
          </p:nvPr>
        </p:nvSpPr>
        <p:spPr>
          <a:xfrm>
            <a:off x="4611278" y="2482088"/>
            <a:ext cx="5686906" cy="2547112"/>
          </a:xfrm>
        </p:spPr>
        <p:txBody>
          <a:bodyPr>
            <a:normAutofit/>
          </a:bodyPr>
          <a:lstStyle>
            <a:lvl1pPr marL="0" indent="0">
              <a:lnSpc>
                <a:spcPct val="100000"/>
              </a:lnSpc>
              <a:spcBef>
                <a:spcPts val="0"/>
              </a:spcBef>
              <a:spcAft>
                <a:spcPts val="0"/>
              </a:spcAft>
              <a:buNone/>
              <a:defRPr sz="3000">
                <a:solidFill>
                  <a:schemeClr val="tx2"/>
                </a:solidFill>
                <a:latin typeface="+mj-lt"/>
              </a:defRPr>
            </a:lvl1pPr>
            <a:lvl2pPr marL="0" indent="0">
              <a:spcBef>
                <a:spcPts val="1200"/>
              </a:spcBef>
              <a:buNone/>
              <a:defRPr sz="1800" b="1">
                <a:solidFill>
                  <a:schemeClr val="tx1">
                    <a:tint val="75000"/>
                  </a:schemeClr>
                </a:solidFill>
                <a:latin typeface="+mj-lt"/>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fr-FR" dirty="0"/>
              <a:t>Titre de la partie sur plusieurs lignes</a:t>
            </a:r>
          </a:p>
          <a:p>
            <a:pPr lvl="1"/>
            <a:r>
              <a:rPr lang="fr-FR" dirty="0"/>
              <a:t>Sous titre</a:t>
            </a:r>
          </a:p>
        </p:txBody>
      </p:sp>
      <p:sp>
        <p:nvSpPr>
          <p:cNvPr id="15" name="Rectangle 14">
            <a:extLst>
              <a:ext uri="{FF2B5EF4-FFF2-40B4-BE49-F238E27FC236}">
                <a16:creationId xmlns:a16="http://schemas.microsoft.com/office/drawing/2014/main" id="{B3CDB5D3-410B-4055-96A0-EFDBE18ED759}"/>
              </a:ext>
            </a:extLst>
          </p:cNvPr>
          <p:cNvSpPr/>
          <p:nvPr userDrawn="1"/>
        </p:nvSpPr>
        <p:spPr>
          <a:xfrm>
            <a:off x="0" y="7001143"/>
            <a:ext cx="10691813"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du numéro de diapositive 9">
            <a:extLst>
              <a:ext uri="{FF2B5EF4-FFF2-40B4-BE49-F238E27FC236}">
                <a16:creationId xmlns:a16="http://schemas.microsoft.com/office/drawing/2014/main" id="{B927A92E-CC9D-4C34-93B5-3ED3CDC9532C}"/>
              </a:ext>
            </a:extLst>
          </p:cNvPr>
          <p:cNvSpPr>
            <a:spLocks noGrp="1"/>
          </p:cNvSpPr>
          <p:nvPr>
            <p:ph type="sldNum" sz="quarter" idx="11"/>
          </p:nvPr>
        </p:nvSpPr>
        <p:spPr/>
        <p:txBody>
          <a:bodyPr/>
          <a:lstStyle/>
          <a:p>
            <a:r>
              <a:rPr lang="fr-FR" dirty="0"/>
              <a:t>p. </a:t>
            </a:r>
            <a:fld id="{21360FCE-6014-4213-B306-F46D0DFE8AC7}" type="slidenum">
              <a:rPr lang="fr-FR" smtClean="0"/>
              <a:pPr/>
              <a:t>‹N°›</a:t>
            </a:fld>
            <a:endParaRPr lang="fr-FR" dirty="0"/>
          </a:p>
        </p:txBody>
      </p:sp>
      <p:pic>
        <p:nvPicPr>
          <p:cNvPr id="12" name="Image 11">
            <a:extLst>
              <a:ext uri="{FF2B5EF4-FFF2-40B4-BE49-F238E27FC236}">
                <a16:creationId xmlns:a16="http://schemas.microsoft.com/office/drawing/2014/main" id="{02868D29-B157-4C4C-ACE0-69EA8D0FD6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775" y="7127479"/>
            <a:ext cx="240063" cy="324000"/>
          </a:xfrm>
          <a:prstGeom prst="rect">
            <a:avLst/>
          </a:prstGeom>
        </p:spPr>
      </p:pic>
      <p:pic>
        <p:nvPicPr>
          <p:cNvPr id="14" name="Image 13">
            <a:extLst>
              <a:ext uri="{FF2B5EF4-FFF2-40B4-BE49-F238E27FC236}">
                <a16:creationId xmlns:a16="http://schemas.microsoft.com/office/drawing/2014/main" id="{FF5A6A9C-DDFF-420B-AB42-DEA28B150010}"/>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2608529"/>
            <a:ext cx="4434849" cy="128016"/>
          </a:xfrm>
          <a:prstGeom prst="rect">
            <a:avLst/>
          </a:prstGeom>
        </p:spPr>
      </p:pic>
      <p:pic>
        <p:nvPicPr>
          <p:cNvPr id="13" name="Image 12">
            <a:extLst>
              <a:ext uri="{FF2B5EF4-FFF2-40B4-BE49-F238E27FC236}">
                <a16:creationId xmlns:a16="http://schemas.microsoft.com/office/drawing/2014/main" id="{79FD1875-0353-4F32-8C7C-1F08F570B480}"/>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 y="2984910"/>
            <a:ext cx="4434849" cy="128016"/>
          </a:xfrm>
          <a:prstGeom prst="rect">
            <a:avLst/>
          </a:prstGeom>
        </p:spPr>
      </p:pic>
      <p:pic>
        <p:nvPicPr>
          <p:cNvPr id="16" name="Image 15">
            <a:extLst>
              <a:ext uri="{FF2B5EF4-FFF2-40B4-BE49-F238E27FC236}">
                <a16:creationId xmlns:a16="http://schemas.microsoft.com/office/drawing/2014/main" id="{44E4A648-4743-4E6D-9EBE-7B42990CF540}"/>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3361291"/>
            <a:ext cx="4434849" cy="128016"/>
          </a:xfrm>
          <a:prstGeom prst="rect">
            <a:avLst/>
          </a:prstGeom>
        </p:spPr>
      </p:pic>
      <p:pic>
        <p:nvPicPr>
          <p:cNvPr id="17" name="Image 16">
            <a:extLst>
              <a:ext uri="{FF2B5EF4-FFF2-40B4-BE49-F238E27FC236}">
                <a16:creationId xmlns:a16="http://schemas.microsoft.com/office/drawing/2014/main" id="{9A13B92B-705C-4534-BBF9-5696BCC9F4DA}"/>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 y="4114053"/>
            <a:ext cx="4434849" cy="128016"/>
          </a:xfrm>
          <a:prstGeom prst="rect">
            <a:avLst/>
          </a:prstGeom>
        </p:spPr>
      </p:pic>
      <p:pic>
        <p:nvPicPr>
          <p:cNvPr id="18" name="Image 17">
            <a:extLst>
              <a:ext uri="{FF2B5EF4-FFF2-40B4-BE49-F238E27FC236}">
                <a16:creationId xmlns:a16="http://schemas.microsoft.com/office/drawing/2014/main" id="{6D61FA08-A251-4826-862D-BF99B0519AC6}"/>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3737672"/>
            <a:ext cx="4434849" cy="128016"/>
          </a:xfrm>
          <a:prstGeom prst="rect">
            <a:avLst/>
          </a:prstGeom>
        </p:spPr>
      </p:pic>
      <p:sp>
        <p:nvSpPr>
          <p:cNvPr id="20" name="Espace réservé du numéro de diapositive 5">
            <a:extLst>
              <a:ext uri="{FF2B5EF4-FFF2-40B4-BE49-F238E27FC236}">
                <a16:creationId xmlns:a16="http://schemas.microsoft.com/office/drawing/2014/main" id="{7B6138C9-6395-40E0-A25C-2E61FE99B830}"/>
              </a:ext>
            </a:extLst>
          </p:cNvPr>
          <p:cNvSpPr txBox="1">
            <a:spLocks/>
          </p:cNvSpPr>
          <p:nvPr userDrawn="1"/>
        </p:nvSpPr>
        <p:spPr>
          <a:xfrm>
            <a:off x="10123006" y="7196779"/>
            <a:ext cx="350356" cy="252000"/>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/x</a:t>
            </a:r>
          </a:p>
        </p:txBody>
      </p:sp>
      <p:cxnSp>
        <p:nvCxnSpPr>
          <p:cNvPr id="22" name="Connecteur droit 21">
            <a:extLst>
              <a:ext uri="{FF2B5EF4-FFF2-40B4-BE49-F238E27FC236}">
                <a16:creationId xmlns:a16="http://schemas.microsoft.com/office/drawing/2014/main" id="{271BF7BD-4317-4FA7-903B-AC7500132D06}"/>
              </a:ext>
            </a:extLst>
          </p:cNvPr>
          <p:cNvCxnSpPr>
            <a:cxnSpLocks/>
          </p:cNvCxnSpPr>
          <p:nvPr userDrawn="1"/>
        </p:nvCxnSpPr>
        <p:spPr>
          <a:xfrm>
            <a:off x="9754754" y="7258691"/>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78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9E58CE-ABAA-4623-88E5-C76ABA780695}"/>
              </a:ext>
            </a:extLst>
          </p:cNvPr>
          <p:cNvSpPr/>
          <p:nvPr userDrawn="1"/>
        </p:nvSpPr>
        <p:spPr>
          <a:xfrm>
            <a:off x="-1" y="7010213"/>
            <a:ext cx="10691814" cy="5585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a:extLst>
              <a:ext uri="{FF2B5EF4-FFF2-40B4-BE49-F238E27FC236}">
                <a16:creationId xmlns:a16="http://schemas.microsoft.com/office/drawing/2014/main" id="{6B8E4371-E7D1-455F-9EF5-F390A87F2D4A}"/>
              </a:ext>
            </a:extLst>
          </p:cNvPr>
          <p:cNvSpPr>
            <a:spLocks noGrp="1"/>
          </p:cNvSpPr>
          <p:nvPr>
            <p:ph type="title"/>
          </p:nvPr>
        </p:nvSpPr>
        <p:spPr>
          <a:xfrm>
            <a:off x="464898" y="495304"/>
            <a:ext cx="9770147" cy="438146"/>
          </a:xfrm>
          <a:prstGeom prst="rect">
            <a:avLst/>
          </a:prstGeom>
        </p:spPr>
        <p:txBody>
          <a:bodyPr vert="horz" lIns="0" tIns="0" rIns="0" bIns="0" rtlCol="0" anchor="t">
            <a:normAutofit/>
          </a:bodyPr>
          <a:lstStyle/>
          <a:p>
            <a:r>
              <a:rPr lang="fr-FR" dirty="0"/>
              <a:t>I.	Modifiez le style du titre</a:t>
            </a:r>
          </a:p>
        </p:txBody>
      </p:sp>
      <p:sp>
        <p:nvSpPr>
          <p:cNvPr id="3" name="Espace réservé du texte 2">
            <a:extLst>
              <a:ext uri="{FF2B5EF4-FFF2-40B4-BE49-F238E27FC236}">
                <a16:creationId xmlns:a16="http://schemas.microsoft.com/office/drawing/2014/main" id="{1B98F854-F6AC-4F34-932E-76B0084FA23C}"/>
              </a:ext>
            </a:extLst>
          </p:cNvPr>
          <p:cNvSpPr>
            <a:spLocks noGrp="1"/>
          </p:cNvSpPr>
          <p:nvPr>
            <p:ph type="body" idx="1"/>
          </p:nvPr>
        </p:nvSpPr>
        <p:spPr>
          <a:xfrm>
            <a:off x="464898" y="1362074"/>
            <a:ext cx="9770147" cy="5340061"/>
          </a:xfrm>
          <a:prstGeom prst="rect">
            <a:avLst/>
          </a:prstGeom>
        </p:spPr>
        <p:txBody>
          <a:bodyPr vert="horz" lIns="0" tIns="0" rIns="0" bIns="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6" name="Espace réservé du numéro de diapositive 5">
            <a:extLst>
              <a:ext uri="{FF2B5EF4-FFF2-40B4-BE49-F238E27FC236}">
                <a16:creationId xmlns:a16="http://schemas.microsoft.com/office/drawing/2014/main" id="{97F0386C-7CD0-49A8-9FB7-9B87DD686915}"/>
              </a:ext>
            </a:extLst>
          </p:cNvPr>
          <p:cNvSpPr>
            <a:spLocks noGrp="1"/>
          </p:cNvSpPr>
          <p:nvPr>
            <p:ph type="sldNum" sz="quarter" idx="4"/>
          </p:nvPr>
        </p:nvSpPr>
        <p:spPr>
          <a:xfrm>
            <a:off x="9772650" y="7196779"/>
            <a:ext cx="350356" cy="252000"/>
          </a:xfrm>
          <a:prstGeom prst="rect">
            <a:avLst/>
          </a:prstGeom>
        </p:spPr>
        <p:txBody>
          <a:bodyPr vert="horz" lIns="0" tIns="0" rIns="0" bIns="0" rtlCol="0" anchor="ctr"/>
          <a:lstStyle>
            <a:lvl1pPr algn="r">
              <a:defRPr sz="800">
                <a:solidFill>
                  <a:schemeClr val="tx1"/>
                </a:solidFill>
              </a:defRPr>
            </a:lvl1pPr>
          </a:lstStyle>
          <a:p>
            <a:r>
              <a:rPr lang="fr-FR" dirty="0"/>
              <a:t>p. </a:t>
            </a:r>
            <a:fld id="{21360FCE-6014-4213-B306-F46D0DFE8AC7}" type="slidenum">
              <a:rPr lang="fr-FR" smtClean="0"/>
              <a:pPr/>
              <a:t>‹N°›</a:t>
            </a:fld>
            <a:endParaRPr lang="fr-FR" dirty="0"/>
          </a:p>
        </p:txBody>
      </p:sp>
      <p:pic>
        <p:nvPicPr>
          <p:cNvPr id="16" name="Image 15">
            <a:extLst>
              <a:ext uri="{FF2B5EF4-FFF2-40B4-BE49-F238E27FC236}">
                <a16:creationId xmlns:a16="http://schemas.microsoft.com/office/drawing/2014/main" id="{7690914F-2C34-47D7-B88A-3ECF6F66F343}"/>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448775" y="7127479"/>
            <a:ext cx="240063" cy="324000"/>
          </a:xfrm>
          <a:prstGeom prst="rect">
            <a:avLst/>
          </a:prstGeom>
        </p:spPr>
      </p:pic>
      <p:sp>
        <p:nvSpPr>
          <p:cNvPr id="11" name="Espace réservé du numéro de diapositive 5">
            <a:extLst>
              <a:ext uri="{FF2B5EF4-FFF2-40B4-BE49-F238E27FC236}">
                <a16:creationId xmlns:a16="http://schemas.microsoft.com/office/drawing/2014/main" id="{C266A93F-3374-4556-81B2-6380CB939561}"/>
              </a:ext>
            </a:extLst>
          </p:cNvPr>
          <p:cNvSpPr txBox="1">
            <a:spLocks/>
          </p:cNvSpPr>
          <p:nvPr userDrawn="1"/>
        </p:nvSpPr>
        <p:spPr>
          <a:xfrm>
            <a:off x="10123006" y="7196779"/>
            <a:ext cx="350356" cy="252000"/>
          </a:xfrm>
          <a:prstGeom prst="rect">
            <a:avLst/>
          </a:prstGeom>
        </p:spPr>
        <p:txBody>
          <a:bodyPr vert="horz" lIns="0" tIns="0" rIns="0" bIns="0" rtlCol="0" anchor="ctr"/>
          <a:lstStyle>
            <a:defPPr>
              <a:defRPr lang="fr-FR"/>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dirty="0"/>
              <a:t>/12</a:t>
            </a:r>
          </a:p>
        </p:txBody>
      </p:sp>
      <p:cxnSp>
        <p:nvCxnSpPr>
          <p:cNvPr id="13" name="Connecteur droit 12">
            <a:extLst>
              <a:ext uri="{FF2B5EF4-FFF2-40B4-BE49-F238E27FC236}">
                <a16:creationId xmlns:a16="http://schemas.microsoft.com/office/drawing/2014/main" id="{E20FE365-DA9B-42BD-82A7-F1414092F994}"/>
              </a:ext>
            </a:extLst>
          </p:cNvPr>
          <p:cNvCxnSpPr/>
          <p:nvPr userDrawn="1"/>
        </p:nvCxnSpPr>
        <p:spPr>
          <a:xfrm flipH="1">
            <a:off x="0" y="565726"/>
            <a:ext cx="32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6257B0AE-DB83-4FDB-B17B-737C06248C60}"/>
              </a:ext>
            </a:extLst>
          </p:cNvPr>
          <p:cNvCxnSpPr/>
          <p:nvPr userDrawn="1"/>
        </p:nvCxnSpPr>
        <p:spPr>
          <a:xfrm flipH="1">
            <a:off x="0" y="792956"/>
            <a:ext cx="32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F830618-4232-4C46-A0A8-1CBDC3860D0C}"/>
              </a:ext>
            </a:extLst>
          </p:cNvPr>
          <p:cNvCxnSpPr/>
          <p:nvPr userDrawn="1"/>
        </p:nvCxnSpPr>
        <p:spPr>
          <a:xfrm flipH="1">
            <a:off x="0" y="679341"/>
            <a:ext cx="32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F7DCFA4B-F5B0-4AF5-9E32-F3741D9A4BE4}"/>
              </a:ext>
            </a:extLst>
          </p:cNvPr>
          <p:cNvCxnSpPr>
            <a:cxnSpLocks/>
          </p:cNvCxnSpPr>
          <p:nvPr userDrawn="1"/>
        </p:nvCxnSpPr>
        <p:spPr>
          <a:xfrm>
            <a:off x="9754754" y="7258691"/>
            <a:ext cx="0" cy="10800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827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60" r:id="rId5"/>
    <p:sldLayoutId id="2147483663" r:id="rId6"/>
    <p:sldLayoutId id="2147483665" r:id="rId7"/>
    <p:sldLayoutId id="2147483691" r:id="rId8"/>
    <p:sldLayoutId id="2147483675" r:id="rId9"/>
    <p:sldLayoutId id="2147483690" r:id="rId10"/>
    <p:sldLayoutId id="2147483662" r:id="rId11"/>
    <p:sldLayoutId id="2147483661" r:id="rId12"/>
    <p:sldLayoutId id="2147483650" r:id="rId13"/>
    <p:sldLayoutId id="2147483666" r:id="rId14"/>
    <p:sldLayoutId id="2147483652" r:id="rId15"/>
    <p:sldLayoutId id="2147483667" r:id="rId16"/>
    <p:sldLayoutId id="2147483682" r:id="rId17"/>
    <p:sldLayoutId id="2147483654" r:id="rId18"/>
    <p:sldLayoutId id="2147483676" r:id="rId19"/>
    <p:sldLayoutId id="2147483664" r:id="rId20"/>
    <p:sldLayoutId id="2147483655" r:id="rId21"/>
    <p:sldLayoutId id="2147483680" r:id="rId22"/>
    <p:sldLayoutId id="2147483692" r:id="rId23"/>
  </p:sldLayoutIdLst>
  <p:hf hdr="0" dt="0"/>
  <p:txStyles>
    <p:titleStyle>
      <a:lvl1pPr marL="0" indent="0" algn="l" defTabSz="801929" rtl="0" eaLnBrk="1" latinLnBrk="0" hangingPunct="1">
        <a:lnSpc>
          <a:spcPct val="90000"/>
        </a:lnSpc>
        <a:spcBef>
          <a:spcPct val="0"/>
        </a:spcBef>
        <a:buClr>
          <a:schemeClr val="tx2"/>
        </a:buClr>
        <a:buFont typeface="+mj-lt"/>
        <a:buNone/>
        <a:tabLst>
          <a:tab pos="447675" algn="l"/>
        </a:tabLst>
        <a:defRPr sz="3000" b="1" kern="1200">
          <a:solidFill>
            <a:schemeClr val="tx1"/>
          </a:solidFill>
          <a:latin typeface="+mn-lt"/>
          <a:ea typeface="+mj-ea"/>
          <a:cs typeface="+mj-cs"/>
        </a:defRPr>
      </a:lvl1pPr>
    </p:titleStyle>
    <p:bodyStyle>
      <a:lvl1pPr marL="0" indent="0" algn="l" defTabSz="801929" rtl="0" eaLnBrk="1" latinLnBrk="0" hangingPunct="1">
        <a:lnSpc>
          <a:spcPct val="114000"/>
        </a:lnSpc>
        <a:spcBef>
          <a:spcPts val="1200"/>
        </a:spcBef>
        <a:spcAft>
          <a:spcPts val="200"/>
        </a:spcAft>
        <a:buFont typeface="+mj-lt"/>
        <a:buNone/>
        <a:defRPr sz="1600" b="1" kern="1200">
          <a:solidFill>
            <a:schemeClr val="tx1"/>
          </a:solidFill>
          <a:latin typeface="+mn-lt"/>
          <a:ea typeface="+mn-ea"/>
          <a:cs typeface="+mn-cs"/>
        </a:defRPr>
      </a:lvl1pPr>
      <a:lvl2pPr marL="0" indent="0" algn="l" defTabSz="801929" rtl="0" eaLnBrk="1" latinLnBrk="0" hangingPunct="1">
        <a:lnSpc>
          <a:spcPct val="114000"/>
        </a:lnSpc>
        <a:spcBef>
          <a:spcPts val="600"/>
        </a:spcBef>
        <a:spcAft>
          <a:spcPts val="600"/>
        </a:spcAft>
        <a:buClr>
          <a:schemeClr val="accent2"/>
        </a:buClr>
        <a:buSzPct val="120000"/>
        <a:buFont typeface="Arial" panose="020B0604020202020204" pitchFamily="34" charset="0"/>
        <a:buNone/>
        <a:defRPr sz="1600" kern="1200">
          <a:solidFill>
            <a:schemeClr val="tx1"/>
          </a:solidFill>
          <a:latin typeface="+mn-lt"/>
          <a:ea typeface="+mn-ea"/>
          <a:cs typeface="+mn-cs"/>
        </a:defRPr>
      </a:lvl2pPr>
      <a:lvl3pPr marL="355600" indent="-355600" algn="l" defTabSz="801929" rtl="0" eaLnBrk="1" latinLnBrk="0" hangingPunct="1">
        <a:lnSpc>
          <a:spcPct val="114000"/>
        </a:lnSpc>
        <a:spcBef>
          <a:spcPts val="600"/>
        </a:spcBef>
        <a:spcAft>
          <a:spcPts val="600"/>
        </a:spcAft>
        <a:buClr>
          <a:schemeClr val="accent1"/>
        </a:buClr>
        <a:buSzPct val="90000"/>
        <a:buFont typeface="Wingdings 2" panose="05020102010507070707" pitchFamily="18" charset="2"/>
        <a:buChar char=""/>
        <a:defRPr sz="1600" b="0" kern="1200">
          <a:solidFill>
            <a:schemeClr val="tx1"/>
          </a:solidFill>
          <a:latin typeface="+mn-lt"/>
          <a:ea typeface="+mn-ea"/>
          <a:cs typeface="+mn-cs"/>
        </a:defRPr>
      </a:lvl3pPr>
      <a:lvl4pPr marL="361950" indent="0" algn="l" defTabSz="801929" rtl="0" eaLnBrk="1" latinLnBrk="0" hangingPunct="1">
        <a:lnSpc>
          <a:spcPct val="114000"/>
        </a:lnSpc>
        <a:spcBef>
          <a:spcPts val="1200"/>
        </a:spcBef>
        <a:buClr>
          <a:schemeClr val="accent2"/>
        </a:buClr>
        <a:buSzPct val="80000"/>
        <a:buFont typeface="Wingdings" panose="05000000000000000000" pitchFamily="2" charset="2"/>
        <a:buNone/>
        <a:defRPr sz="1400" b="1" kern="1200">
          <a:solidFill>
            <a:schemeClr val="tx2">
              <a:lumMod val="60000"/>
              <a:lumOff val="40000"/>
            </a:schemeClr>
          </a:solidFill>
          <a:latin typeface="+mn-lt"/>
          <a:ea typeface="+mn-ea"/>
          <a:cs typeface="+mn-cs"/>
        </a:defRPr>
      </a:lvl4pPr>
      <a:lvl5pPr marL="361950" indent="0" algn="l" defTabSz="801929" rtl="0" eaLnBrk="1" latinLnBrk="0" hangingPunct="1">
        <a:lnSpc>
          <a:spcPct val="114000"/>
        </a:lnSpc>
        <a:spcBef>
          <a:spcPts val="600"/>
        </a:spcBef>
        <a:spcAft>
          <a:spcPts val="600"/>
        </a:spcAft>
        <a:buClr>
          <a:schemeClr val="accent2">
            <a:lumMod val="60000"/>
            <a:lumOff val="40000"/>
          </a:schemeClr>
        </a:buClr>
        <a:buFont typeface="Wingdings 2" panose="05020102010507070707" pitchFamily="18" charset="2"/>
        <a:buNone/>
        <a:defRPr sz="1400" b="0" u="none" kern="1200">
          <a:solidFill>
            <a:schemeClr val="tx1"/>
          </a:solidFill>
          <a:latin typeface="+mn-lt"/>
          <a:ea typeface="+mn-ea"/>
          <a:cs typeface="+mn-cs"/>
        </a:defRPr>
      </a:lvl5pPr>
      <a:lvl6pPr marL="541338" indent="-187325" algn="l" defTabSz="801929" rtl="0" eaLnBrk="1" latinLnBrk="0" hangingPunct="1">
        <a:lnSpc>
          <a:spcPct val="90000"/>
        </a:lnSpc>
        <a:spcBef>
          <a:spcPts val="600"/>
        </a:spcBef>
        <a:spcAft>
          <a:spcPts val="600"/>
        </a:spcAft>
        <a:buClr>
          <a:schemeClr val="tx2"/>
        </a:buClr>
        <a:buFont typeface="Wingdings 2" panose="05020102010507070707" pitchFamily="18" charset="2"/>
        <a:buChar char=""/>
        <a:defRPr sz="1400" i="0" kern="1200">
          <a:solidFill>
            <a:schemeClr val="tx1"/>
          </a:solidFill>
          <a:latin typeface="+mn-lt"/>
          <a:ea typeface="+mn-ea"/>
          <a:cs typeface="+mn-cs"/>
        </a:defRPr>
      </a:lvl6pPr>
      <a:lvl7pPr marL="895350" indent="0" algn="l" defTabSz="801929" rtl="0" eaLnBrk="1" latinLnBrk="0" hangingPunct="1">
        <a:lnSpc>
          <a:spcPct val="90000"/>
        </a:lnSpc>
        <a:spcBef>
          <a:spcPts val="439"/>
        </a:spcBef>
        <a:buFont typeface="Arial" panose="020B0604020202020204" pitchFamily="34" charset="0"/>
        <a:buNone/>
        <a:defRPr sz="900"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8.sv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61.png"/><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hyperlink" Target="https://www.service-public.fr/professionnels-entreprises/vosdroits/R14530" TargetMode="Externa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N9ZVazSmpc"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7.sv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37.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B30DB0-121B-4B32-A776-FAB46E6135F5}"/>
              </a:ext>
            </a:extLst>
          </p:cNvPr>
          <p:cNvSpPr>
            <a:spLocks noGrp="1"/>
          </p:cNvSpPr>
          <p:nvPr>
            <p:ph type="ctrTitle"/>
          </p:nvPr>
        </p:nvSpPr>
        <p:spPr/>
        <p:txBody>
          <a:bodyPr>
            <a:normAutofit fontScale="90000"/>
          </a:bodyPr>
          <a:lstStyle/>
          <a:p>
            <a:r>
              <a:rPr lang="en-US" dirty="0"/>
              <a:t>Sending employees work in France –  a guide for overseas employers</a:t>
            </a:r>
            <a:endParaRPr lang="fr-FR" dirty="0"/>
          </a:p>
        </p:txBody>
      </p:sp>
      <p:sp>
        <p:nvSpPr>
          <p:cNvPr id="11" name="Sous-titre 10">
            <a:extLst>
              <a:ext uri="{FF2B5EF4-FFF2-40B4-BE49-F238E27FC236}">
                <a16:creationId xmlns:a16="http://schemas.microsoft.com/office/drawing/2014/main" id="{6AD91CDB-81D2-4BA4-A20E-3183BAD7C468}"/>
              </a:ext>
            </a:extLst>
          </p:cNvPr>
          <p:cNvSpPr>
            <a:spLocks noGrp="1"/>
          </p:cNvSpPr>
          <p:nvPr>
            <p:ph type="subTitle" idx="1"/>
          </p:nvPr>
        </p:nvSpPr>
        <p:spPr/>
        <p:txBody>
          <a:bodyPr/>
          <a:lstStyle/>
          <a:p>
            <a:r>
              <a:rPr lang="fr-FR" dirty="0"/>
              <a:t> </a:t>
            </a:r>
          </a:p>
        </p:txBody>
      </p:sp>
    </p:spTree>
    <p:extLst>
      <p:ext uri="{BB962C8B-B14F-4D97-AF65-F5344CB8AC3E}">
        <p14:creationId xmlns:p14="http://schemas.microsoft.com/office/powerpoint/2010/main" val="235670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EDD19DE-CB4E-4EBB-98F8-B369595C77AC}"/>
              </a:ext>
            </a:extLst>
          </p:cNvPr>
          <p:cNvSpPr>
            <a:spLocks noGrp="1"/>
          </p:cNvSpPr>
          <p:nvPr>
            <p:ph type="sldNum" sz="quarter" idx="11"/>
          </p:nvPr>
        </p:nvSpPr>
        <p:spPr/>
        <p:txBody>
          <a:bodyPr/>
          <a:lstStyle/>
          <a:p>
            <a:r>
              <a:rPr lang="fr-FR" dirty="0"/>
              <a:t>p. </a:t>
            </a:r>
            <a:fld id="{21360FCE-6014-4213-B306-F46D0DFE8AC7}" type="slidenum">
              <a:rPr lang="fr-FR" smtClean="0"/>
              <a:pPr/>
              <a:t>10</a:t>
            </a:fld>
            <a:endParaRPr lang="fr-FR" dirty="0"/>
          </a:p>
        </p:txBody>
      </p:sp>
      <p:sp>
        <p:nvSpPr>
          <p:cNvPr id="4" name="Titre 3">
            <a:extLst>
              <a:ext uri="{FF2B5EF4-FFF2-40B4-BE49-F238E27FC236}">
                <a16:creationId xmlns:a16="http://schemas.microsoft.com/office/drawing/2014/main" id="{6544B2BC-3F9B-4DBA-AC75-88CD392AC3AB}"/>
              </a:ext>
            </a:extLst>
          </p:cNvPr>
          <p:cNvSpPr>
            <a:spLocks noGrp="1"/>
          </p:cNvSpPr>
          <p:nvPr>
            <p:ph type="title"/>
          </p:nvPr>
        </p:nvSpPr>
        <p:spPr>
          <a:xfrm>
            <a:off x="460832" y="293598"/>
            <a:ext cx="9770147" cy="438146"/>
          </a:xfrm>
        </p:spPr>
        <p:txBody>
          <a:bodyPr>
            <a:normAutofit fontScale="90000"/>
          </a:bodyPr>
          <a:lstStyle/>
          <a:p>
            <a:r>
              <a:rPr lang="fr-FR" dirty="0"/>
              <a:t>Main differences between secondment and expatriation</a:t>
            </a:r>
          </a:p>
        </p:txBody>
      </p:sp>
      <p:graphicFrame>
        <p:nvGraphicFramePr>
          <p:cNvPr id="7" name="Tableau 6">
            <a:extLst>
              <a:ext uri="{FF2B5EF4-FFF2-40B4-BE49-F238E27FC236}">
                <a16:creationId xmlns:a16="http://schemas.microsoft.com/office/drawing/2014/main" id="{B5E5C8B2-FB5D-4B48-BBC2-7D808D612F84}"/>
              </a:ext>
            </a:extLst>
          </p:cNvPr>
          <p:cNvGraphicFramePr>
            <a:graphicFrameLocks noGrp="1"/>
          </p:cNvGraphicFramePr>
          <p:nvPr>
            <p:extLst>
              <p:ext uri="{D42A27DB-BD31-4B8C-83A1-F6EECF244321}">
                <p14:modId xmlns:p14="http://schemas.microsoft.com/office/powerpoint/2010/main" val="3561954544"/>
              </p:ext>
            </p:extLst>
          </p:nvPr>
        </p:nvGraphicFramePr>
        <p:xfrm>
          <a:off x="3511" y="938122"/>
          <a:ext cx="10688302" cy="6157719"/>
        </p:xfrm>
        <a:graphic>
          <a:graphicData uri="http://schemas.openxmlformats.org/drawingml/2006/table">
            <a:tbl>
              <a:tblPr firstRow="1" firstCol="1" bandRow="1">
                <a:tableStyleId>{EB9631B5-78F2-41C9-869B-9F39066F8104}</a:tableStyleId>
              </a:tblPr>
              <a:tblGrid>
                <a:gridCol w="1500169">
                  <a:extLst>
                    <a:ext uri="{9D8B030D-6E8A-4147-A177-3AD203B41FA5}">
                      <a16:colId xmlns:a16="http://schemas.microsoft.com/office/drawing/2014/main" val="3436948156"/>
                    </a:ext>
                  </a:extLst>
                </a:gridCol>
                <a:gridCol w="5199515">
                  <a:extLst>
                    <a:ext uri="{9D8B030D-6E8A-4147-A177-3AD203B41FA5}">
                      <a16:colId xmlns:a16="http://schemas.microsoft.com/office/drawing/2014/main" val="1843709260"/>
                    </a:ext>
                  </a:extLst>
                </a:gridCol>
                <a:gridCol w="3988618">
                  <a:extLst>
                    <a:ext uri="{9D8B030D-6E8A-4147-A177-3AD203B41FA5}">
                      <a16:colId xmlns:a16="http://schemas.microsoft.com/office/drawing/2014/main" val="711688866"/>
                    </a:ext>
                  </a:extLst>
                </a:gridCol>
              </a:tblGrid>
              <a:tr h="255765">
                <a:tc>
                  <a:txBody>
                    <a:bodyPr/>
                    <a:lstStyle/>
                    <a:p>
                      <a:pPr>
                        <a:lnSpc>
                          <a:spcPct val="107000"/>
                        </a:lnSpc>
                        <a:spcAft>
                          <a:spcPts val="800"/>
                        </a:spcAft>
                      </a:pP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400" b="1" kern="1200" dirty="0">
                          <a:solidFill>
                            <a:schemeClr val="dk1"/>
                          </a:solidFill>
                          <a:effectLst/>
                          <a:latin typeface="+mn-lt"/>
                          <a:ea typeface="+mn-ea"/>
                          <a:cs typeface="+mn-cs"/>
                        </a:rPr>
                        <a:t>SECONDMENT</a:t>
                      </a: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fr-FR" sz="1400" b="1" kern="1200" dirty="0">
                          <a:solidFill>
                            <a:schemeClr val="dk1"/>
                          </a:solidFill>
                          <a:effectLst/>
                          <a:latin typeface="+mn-lt"/>
                          <a:ea typeface="+mn-ea"/>
                          <a:cs typeface="+mn-cs"/>
                        </a:rPr>
                        <a:t>EXPATRIATION </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33619284"/>
                  </a:ext>
                </a:extLst>
              </a:tr>
              <a:tr h="2715605">
                <a:tc>
                  <a:txBody>
                    <a:bodyPr/>
                    <a:lstStyle/>
                    <a:p>
                      <a:pPr marL="0" algn="ctr" defTabSz="801929" rtl="0" eaLnBrk="1" latinLnBrk="0" hangingPunct="1">
                        <a:lnSpc>
                          <a:spcPct val="107000"/>
                        </a:lnSpc>
                        <a:spcAft>
                          <a:spcPts val="800"/>
                        </a:spcAft>
                      </a:pPr>
                      <a:r>
                        <a:rPr lang="fr-FR" sz="1400" b="1" kern="1200" dirty="0">
                          <a:solidFill>
                            <a:schemeClr val="dk1"/>
                          </a:solidFill>
                          <a:effectLst/>
                          <a:latin typeface="+mn-lt"/>
                          <a:ea typeface="+mn-ea"/>
                          <a:cs typeface="+mn-cs"/>
                        </a:rPr>
                        <a:t>Social security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indent="-285750" algn="just">
                        <a:lnSpc>
                          <a:spcPct val="107000"/>
                        </a:lnSpc>
                        <a:spcAft>
                          <a:spcPts val="800"/>
                        </a:spcAft>
                        <a:buFont typeface="Wingdings" panose="05000000000000000000" pitchFamily="2" charset="2"/>
                        <a:buChar char="v"/>
                      </a:pPr>
                      <a:r>
                        <a:rPr lang="en-US" sz="1400" b="0" kern="1200" dirty="0">
                          <a:solidFill>
                            <a:schemeClr val="dk1"/>
                          </a:solidFill>
                          <a:effectLst/>
                          <a:latin typeface="+mn-lt"/>
                          <a:ea typeface="+mn-ea"/>
                          <a:cs typeface="+mn-cs"/>
                        </a:rPr>
                        <a:t>UE secondment: continued affiliation to the original social security system (Prior request for forms A1 and S1). </a:t>
                      </a:r>
                    </a:p>
                    <a:p>
                      <a:pPr marL="285750" indent="-285750" algn="just">
                        <a:lnSpc>
                          <a:spcPct val="107000"/>
                        </a:lnSpc>
                        <a:spcAft>
                          <a:spcPts val="800"/>
                        </a:spcAft>
                        <a:buFont typeface="Wingdings" panose="05000000000000000000" pitchFamily="2" charset="2"/>
                        <a:buChar char="v"/>
                      </a:pPr>
                      <a:r>
                        <a:rPr lang="en-US" sz="1400" b="0" kern="1200" dirty="0">
                          <a:solidFill>
                            <a:schemeClr val="dk1"/>
                          </a:solidFill>
                          <a:effectLst/>
                          <a:latin typeface="+mn-lt"/>
                          <a:ea typeface="+mn-ea"/>
                          <a:cs typeface="+mn-cs"/>
                        </a:rPr>
                        <a:t>Outside UE secondment: </a:t>
                      </a:r>
                    </a:p>
                    <a:p>
                      <a:pPr marL="285750" indent="-285750" algn="just">
                        <a:lnSpc>
                          <a:spcPct val="107000"/>
                        </a:lnSpc>
                        <a:spcAft>
                          <a:spcPts val="800"/>
                        </a:spcAft>
                        <a:buFontTx/>
                        <a:buChar char="-"/>
                      </a:pPr>
                      <a:r>
                        <a:rPr lang="en-US" sz="1400" b="0" kern="1200" dirty="0">
                          <a:solidFill>
                            <a:schemeClr val="dk1"/>
                          </a:solidFill>
                          <a:effectLst/>
                          <a:latin typeface="+mn-lt"/>
                          <a:ea typeface="+mn-ea"/>
                          <a:cs typeface="+mn-cs"/>
                        </a:rPr>
                        <a:t>under a bilateral social security agreement - continued affiliation to the original social security system (prior request for a secondment certificate) </a:t>
                      </a:r>
                    </a:p>
                    <a:p>
                      <a:pPr marL="285750" indent="-285750" algn="just">
                        <a:lnSpc>
                          <a:spcPct val="107000"/>
                        </a:lnSpc>
                        <a:spcAft>
                          <a:spcPts val="800"/>
                        </a:spcAft>
                        <a:buFontTx/>
                        <a:buChar char="-"/>
                      </a:pPr>
                      <a:r>
                        <a:rPr lang="en-US" sz="1400" b="0" kern="1200" dirty="0">
                          <a:solidFill>
                            <a:schemeClr val="dk1"/>
                          </a:solidFill>
                          <a:effectLst/>
                          <a:latin typeface="+mn-lt"/>
                          <a:ea typeface="+mn-ea"/>
                          <a:cs typeface="+mn-cs"/>
                        </a:rPr>
                        <a:t>without a bilateral social security agreement - affiliation to the French social security system</a:t>
                      </a:r>
                      <a:endParaRPr lang="fr-F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800"/>
                        </a:spcAft>
                      </a:pPr>
                      <a:r>
                        <a:rPr lang="en-US" sz="1400" b="0" kern="1200" dirty="0">
                          <a:solidFill>
                            <a:schemeClr val="dk1"/>
                          </a:solidFill>
                          <a:effectLst/>
                          <a:latin typeface="+mn-lt"/>
                          <a:ea typeface="+mn-ea"/>
                          <a:cs typeface="+mn-cs"/>
                        </a:rPr>
                        <a:t>Affiliation to the French social security system</a:t>
                      </a:r>
                      <a:endParaRPr lang="fr-FR" sz="1400" b="0" kern="1200" dirty="0">
                        <a:solidFill>
                          <a:schemeClr val="dk1"/>
                        </a:solidFill>
                        <a:effectLst/>
                        <a:latin typeface="+mn-lt"/>
                        <a:ea typeface="+mn-ea"/>
                        <a:cs typeface="+mn-cs"/>
                      </a:endParaRPr>
                    </a:p>
                  </a:txBody>
                  <a:tcPr marL="108000" marR="108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1034150"/>
                  </a:ext>
                </a:extLst>
              </a:tr>
              <a:tr h="1716480">
                <a:tc>
                  <a:txBody>
                    <a:bodyPr/>
                    <a:lstStyle/>
                    <a:p>
                      <a:pPr marL="0" algn="ctr" defTabSz="801929" rtl="0" eaLnBrk="1" latinLnBrk="0" hangingPunct="1">
                        <a:lnSpc>
                          <a:spcPct val="107000"/>
                        </a:lnSpc>
                        <a:spcAft>
                          <a:spcPts val="800"/>
                        </a:spcAft>
                      </a:pPr>
                      <a:r>
                        <a:rPr lang="fr-FR" sz="1400" b="1" kern="1200" dirty="0">
                          <a:solidFill>
                            <a:schemeClr val="dk1"/>
                          </a:solidFill>
                          <a:effectLst/>
                          <a:latin typeface="+mn-lt"/>
                          <a:ea typeface="+mn-ea"/>
                          <a:cs typeface="+mn-cs"/>
                        </a:rPr>
                        <a:t>Tax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801929" rtl="0" eaLnBrk="1" fontAlgn="auto" latinLnBrk="0" hangingPunct="1">
                        <a:lnSpc>
                          <a:spcPct val="107000"/>
                        </a:lnSpc>
                        <a:spcBef>
                          <a:spcPts val="0"/>
                        </a:spcBef>
                        <a:spcAft>
                          <a:spcPts val="800"/>
                        </a:spcAft>
                        <a:buClrTx/>
                        <a:buSzTx/>
                        <a:buFontTx/>
                        <a:buNone/>
                        <a:tabLst/>
                        <a:defRPr/>
                      </a:pPr>
                      <a:r>
                        <a:rPr lang="en-US" sz="1400" b="0" kern="1200" dirty="0">
                          <a:solidFill>
                            <a:schemeClr val="dk1"/>
                          </a:solidFill>
                          <a:effectLst/>
                          <a:latin typeface="+mn-lt"/>
                          <a:ea typeface="+mn-ea"/>
                          <a:cs typeface="+mn-cs"/>
                        </a:rPr>
                        <a:t>Irrespective of nationality and employment contract type or legal framework, employees will be considered to be resident in France for tax purposes if one of the following criteria is met: </a:t>
                      </a:r>
                    </a:p>
                    <a:p>
                      <a:pPr marL="285750" indent="-285750" algn="l" defTabSz="801929" rtl="0" eaLnBrk="1" latinLnBrk="0" hangingPunct="1">
                        <a:lnSpc>
                          <a:spcPct val="107000"/>
                        </a:lnSpc>
                        <a:spcAft>
                          <a:spcPts val="800"/>
                        </a:spcAft>
                        <a:buFontTx/>
                        <a:buChar char="-"/>
                      </a:pPr>
                      <a:r>
                        <a:rPr lang="en-US" sz="1400" b="0" kern="1200" dirty="0">
                          <a:solidFill>
                            <a:schemeClr val="dk1"/>
                          </a:solidFill>
                          <a:effectLst/>
                          <a:latin typeface="+mn-lt"/>
                          <a:ea typeface="+mn-ea"/>
                          <a:cs typeface="+mn-cs"/>
                        </a:rPr>
                        <a:t>permanent place of residence is in France (or, in case of dual permanent residence, if the center of the employee’s financial and personal interests is in France) </a:t>
                      </a:r>
                    </a:p>
                    <a:p>
                      <a:pPr marL="285750" indent="-285750" algn="l" defTabSz="801929" rtl="0" eaLnBrk="1" latinLnBrk="0" hangingPunct="1">
                        <a:lnSpc>
                          <a:spcPct val="107000"/>
                        </a:lnSpc>
                        <a:spcAft>
                          <a:spcPts val="800"/>
                        </a:spcAft>
                        <a:buFontTx/>
                        <a:buChar char="-"/>
                      </a:pPr>
                      <a:r>
                        <a:rPr lang="en-US" sz="1400" b="0" kern="1200" dirty="0">
                          <a:solidFill>
                            <a:schemeClr val="dk1"/>
                          </a:solidFill>
                          <a:effectLst/>
                          <a:latin typeface="+mn-lt"/>
                          <a:ea typeface="+mn-ea"/>
                          <a:cs typeface="+mn-cs"/>
                        </a:rPr>
                        <a:t>the center of the employee’s financial and personal interests cannot be determined by the employee</a:t>
                      </a:r>
                    </a:p>
                    <a:p>
                      <a:pPr marL="285750" indent="-285750" algn="l" defTabSz="801929" rtl="0" eaLnBrk="1" latinLnBrk="0" hangingPunct="1">
                        <a:lnSpc>
                          <a:spcPct val="107000"/>
                        </a:lnSpc>
                        <a:spcAft>
                          <a:spcPts val="800"/>
                        </a:spcAft>
                        <a:buFontTx/>
                        <a:buChar char="-"/>
                      </a:pPr>
                      <a:r>
                        <a:rPr lang="en-US" sz="1400" b="0" kern="1200" dirty="0">
                          <a:solidFill>
                            <a:schemeClr val="dk1"/>
                          </a:solidFill>
                          <a:effectLst/>
                          <a:latin typeface="+mn-lt"/>
                          <a:ea typeface="+mn-ea"/>
                          <a:cs typeface="+mn-cs"/>
                        </a:rPr>
                        <a:t>resides in France for more than 183 days in the same year </a:t>
                      </a:r>
                    </a:p>
                  </a:txBody>
                  <a:tcPr marL="360000" marR="360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nSpc>
                          <a:spcPct val="107000"/>
                        </a:lnSpc>
                        <a:spcAft>
                          <a:spcPts val="800"/>
                        </a:spcAft>
                      </a:pPr>
                      <a:endParaRPr lang="fr-FR"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530283"/>
                  </a:ext>
                </a:extLst>
              </a:tr>
              <a:tr h="1384427">
                <a:tc>
                  <a:txBody>
                    <a:bodyPr/>
                    <a:lstStyle/>
                    <a:p>
                      <a:pPr algn="ctr">
                        <a:lnSpc>
                          <a:spcPct val="107000"/>
                        </a:lnSpc>
                        <a:spcAft>
                          <a:spcPts val="800"/>
                        </a:spcAft>
                      </a:pPr>
                      <a:r>
                        <a:rPr lang="en-US" sz="1400" b="1" kern="1200" dirty="0">
                          <a:solidFill>
                            <a:schemeClr val="dk1"/>
                          </a:solidFill>
                          <a:effectLst/>
                          <a:latin typeface="+mn-lt"/>
                          <a:ea typeface="+mn-ea"/>
                          <a:cs typeface="+mn-cs"/>
                        </a:rPr>
                        <a:t>Work permit for non-EU, EEA and Swiss nationals</a:t>
                      </a:r>
                      <a:endParaRPr lang="fr-FR" sz="1400" b="1" kern="1200" dirty="0">
                        <a:solidFill>
                          <a:schemeClr val="dk1"/>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lnSpc>
                          <a:spcPct val="107000"/>
                        </a:lnSpc>
                        <a:spcAft>
                          <a:spcPts val="800"/>
                        </a:spcAft>
                      </a:pPr>
                      <a:r>
                        <a:rPr lang="en-US" sz="1400" b="0" kern="1200" dirty="0">
                          <a:solidFill>
                            <a:schemeClr val="dk1"/>
                          </a:solidFill>
                          <a:effectLst/>
                          <a:latin typeface="+mn-lt"/>
                          <a:ea typeface="+mn-ea"/>
                          <a:cs typeface="+mn-cs"/>
                        </a:rPr>
                        <a:t>For intra-corporate secondments: residence permits for « Intra-company transferee “ICT” seconded employees »</a:t>
                      </a:r>
                      <a:endParaRPr lang="fr-FR" sz="1400" b="0" kern="1200" dirty="0">
                        <a:solidFill>
                          <a:schemeClr val="dk1"/>
                        </a:solidFill>
                        <a:effectLst/>
                        <a:latin typeface="+mn-lt"/>
                        <a:ea typeface="+mn-ea"/>
                        <a:cs typeface="+mn-cs"/>
                      </a:endParaRPr>
                    </a:p>
                    <a:p>
                      <a:pPr algn="just">
                        <a:lnSpc>
                          <a:spcPct val="107000"/>
                        </a:lnSpc>
                        <a:spcAft>
                          <a:spcPts val="800"/>
                        </a:spcAft>
                      </a:pPr>
                      <a:r>
                        <a:rPr lang="en-US" sz="1400" b="0" kern="1200" dirty="0">
                          <a:solidFill>
                            <a:schemeClr val="dk1"/>
                          </a:solidFill>
                          <a:effectLst/>
                          <a:latin typeface="+mn-lt"/>
                          <a:ea typeface="+mn-ea"/>
                          <a:cs typeface="+mn-cs"/>
                        </a:rPr>
                        <a:t>For other secondments: « Temporary employee » and prior work authorization </a:t>
                      </a:r>
                      <a:endParaRPr lang="fr-FR" sz="1400" b="0" kern="1200" dirty="0">
                        <a:solidFill>
                          <a:schemeClr val="dk1"/>
                        </a:solidFill>
                        <a:effectLst/>
                        <a:latin typeface="+mn-lt"/>
                        <a:ea typeface="+mn-ea"/>
                        <a:cs typeface="+mn-cs"/>
                      </a:endParaRPr>
                    </a:p>
                  </a:txBody>
                  <a:tcPr marL="108000" marR="108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800"/>
                        </a:spcAft>
                      </a:pPr>
                      <a:r>
                        <a:rPr lang="en-US" sz="1400" b="0" kern="1200" dirty="0">
                          <a:solidFill>
                            <a:schemeClr val="dk1"/>
                          </a:solidFill>
                          <a:effectLst/>
                          <a:latin typeface="+mn-lt"/>
                          <a:ea typeface="+mn-ea"/>
                          <a:cs typeface="+mn-cs"/>
                        </a:rPr>
                        <a:t>Talent passport, particularly the « employees on assignment » category </a:t>
                      </a:r>
                    </a:p>
                    <a:p>
                      <a:pPr>
                        <a:lnSpc>
                          <a:spcPct val="107000"/>
                        </a:lnSpc>
                        <a:spcAft>
                          <a:spcPts val="800"/>
                        </a:spcAft>
                      </a:pPr>
                      <a:r>
                        <a:rPr lang="en-US" sz="1400" b="0" kern="1200" dirty="0">
                          <a:solidFill>
                            <a:schemeClr val="dk1"/>
                          </a:solidFill>
                          <a:effectLst/>
                          <a:latin typeface="+mn-lt"/>
                          <a:ea typeface="+mn-ea"/>
                          <a:cs typeface="+mn-cs"/>
                        </a:rPr>
                        <a:t>Any other residence permit authorizing salaried employment</a:t>
                      </a:r>
                      <a:endParaRPr lang="fr-FR" sz="1400" b="0" kern="1200" dirty="0">
                        <a:solidFill>
                          <a:schemeClr val="dk1"/>
                        </a:solidFill>
                        <a:effectLst/>
                        <a:latin typeface="+mn-lt"/>
                        <a:ea typeface="+mn-ea"/>
                        <a:cs typeface="+mn-cs"/>
                      </a:endParaRPr>
                    </a:p>
                  </a:txBody>
                  <a:tcPr marL="108000" marR="108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6608885"/>
                  </a:ext>
                </a:extLst>
              </a:tr>
            </a:tbl>
          </a:graphicData>
        </a:graphic>
      </p:graphicFrame>
      <p:sp>
        <p:nvSpPr>
          <p:cNvPr id="8" name="Rectangle 2">
            <a:extLst>
              <a:ext uri="{FF2B5EF4-FFF2-40B4-BE49-F238E27FC236}">
                <a16:creationId xmlns:a16="http://schemas.microsoft.com/office/drawing/2014/main" id="{BFE56A1C-0BDB-42C0-A950-519319D93D74}"/>
              </a:ext>
            </a:extLst>
          </p:cNvPr>
          <p:cNvSpPr>
            <a:spLocks noChangeArrowheads="1"/>
          </p:cNvSpPr>
          <p:nvPr/>
        </p:nvSpPr>
        <p:spPr bwMode="auto">
          <a:xfrm>
            <a:off x="2690813" y="1289050"/>
            <a:ext cx="1069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Tree>
    <p:extLst>
      <p:ext uri="{BB962C8B-B14F-4D97-AF65-F5344CB8AC3E}">
        <p14:creationId xmlns:p14="http://schemas.microsoft.com/office/powerpoint/2010/main" val="180609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dirty="0"/>
              <a:t>p. </a:t>
            </a:r>
            <a:fld id="{21360FCE-6014-4213-B306-F46D0DFE8AC7}" type="slidenum">
              <a:rPr lang="fr-FR" smtClean="0"/>
              <a:pPr/>
              <a:t>11</a:t>
            </a:fld>
            <a:endParaRPr lang="fr-FR" dirty="0"/>
          </a:p>
        </p:txBody>
      </p:sp>
      <p:sp>
        <p:nvSpPr>
          <p:cNvPr id="4" name="Espace réservé du texte 3"/>
          <p:cNvSpPr>
            <a:spLocks noGrp="1"/>
          </p:cNvSpPr>
          <p:nvPr>
            <p:ph type="body" sz="quarter" idx="12"/>
          </p:nvPr>
        </p:nvSpPr>
        <p:spPr>
          <a:xfrm>
            <a:off x="263695" y="1201113"/>
            <a:ext cx="10164417" cy="5522416"/>
          </a:xfrm>
        </p:spPr>
        <p:txBody>
          <a:bodyPr>
            <a:normAutofit/>
          </a:bodyPr>
          <a:lstStyle/>
          <a:p>
            <a:pPr lvl="2" algn="just">
              <a:buClr>
                <a:schemeClr val="accent1"/>
              </a:buClr>
              <a:buFont typeface="Wingdings" panose="05000000000000000000" pitchFamily="2" charset="2"/>
              <a:buChar char="§"/>
            </a:pPr>
            <a:r>
              <a:rPr lang="en-US" sz="1600" dirty="0">
                <a:solidFill>
                  <a:schemeClr val="accent6">
                    <a:lumMod val="25000"/>
                  </a:schemeClr>
                </a:solidFill>
              </a:rPr>
              <a:t>Teleworking / Homeworking in France </a:t>
            </a:r>
          </a:p>
          <a:p>
            <a:pPr marL="466725" lvl="2" indent="-285750" algn="just">
              <a:buClr>
                <a:schemeClr val="tx1">
                  <a:lumMod val="75000"/>
                  <a:lumOff val="25000"/>
                </a:schemeClr>
              </a:buClr>
              <a:buFont typeface="Wingdings" panose="05000000000000000000" pitchFamily="2" charset="2"/>
              <a:buChar char="Ø"/>
            </a:pPr>
            <a:r>
              <a:rPr lang="en-US" sz="1400" dirty="0">
                <a:solidFill>
                  <a:srgbClr val="000000"/>
                </a:solidFill>
                <a:latin typeface="Filson Pro Regular"/>
                <a:cs typeface="Times New Roman" panose="02020603050405020304" pitchFamily="18" charset="0"/>
              </a:rPr>
              <a:t>How to implement homeworking:</a:t>
            </a:r>
          </a:p>
          <a:p>
            <a:pPr marL="1066800" lvl="6" indent="-171450" algn="just">
              <a:spcAft>
                <a:spcPts val="600"/>
              </a:spcAft>
              <a:buClr>
                <a:schemeClr val="tx1">
                  <a:lumMod val="75000"/>
                  <a:lumOff val="25000"/>
                </a:schemeClr>
              </a:buClr>
              <a:buFont typeface="Arial" panose="020B0604020202020204" pitchFamily="34" charset="0"/>
              <a:buChar char="•"/>
            </a:pPr>
            <a:r>
              <a:rPr lang="en-US" sz="1400" dirty="0"/>
              <a:t>Unilaterally imposed during the pandemic (article L.1222-11 of the Labour Code)</a:t>
            </a:r>
          </a:p>
          <a:p>
            <a:pPr marL="1066800" lvl="6" indent="-171450" algn="just">
              <a:spcAft>
                <a:spcPts val="600"/>
              </a:spcAft>
              <a:buClr>
                <a:schemeClr val="tx1">
                  <a:lumMod val="75000"/>
                  <a:lumOff val="25000"/>
                </a:schemeClr>
              </a:buClr>
              <a:buFont typeface="Arial" panose="020B0604020202020204" pitchFamily="34" charset="0"/>
              <a:buChar char="•"/>
            </a:pPr>
            <a:r>
              <a:rPr lang="en-US" sz="1400" dirty="0"/>
              <a:t>In principle, on a voluntary basis (article L. 1222-9 of the Labour Code) </a:t>
            </a:r>
          </a:p>
          <a:p>
            <a:pPr marL="466725" lvl="2" indent="-285750" algn="just">
              <a:buClr>
                <a:schemeClr val="tx1">
                  <a:lumMod val="75000"/>
                  <a:lumOff val="25000"/>
                </a:schemeClr>
              </a:buClr>
              <a:buFont typeface="Wingdings" panose="05000000000000000000" pitchFamily="2" charset="2"/>
              <a:buChar char="Ø"/>
            </a:pPr>
            <a:r>
              <a:rPr lang="en-US" sz="1400" dirty="0">
                <a:solidFill>
                  <a:srgbClr val="000000"/>
                </a:solidFill>
                <a:latin typeface="Filson Pro Regular"/>
                <a:cs typeface="Times New Roman" panose="02020603050405020304" pitchFamily="18" charset="0"/>
              </a:rPr>
              <a:t>Observe the employee’s private life </a:t>
            </a:r>
          </a:p>
          <a:p>
            <a:pPr marL="1066800" lvl="6" indent="-171450" algn="just">
              <a:spcAft>
                <a:spcPts val="600"/>
              </a:spcAft>
              <a:buClr>
                <a:schemeClr val="tx1">
                  <a:lumMod val="75000"/>
                  <a:lumOff val="25000"/>
                </a:schemeClr>
              </a:buClr>
              <a:buFont typeface="Arial" panose="020B0604020202020204" pitchFamily="34" charset="0"/>
              <a:buChar char="•"/>
            </a:pPr>
            <a:r>
              <a:rPr lang="en-US" sz="1400" dirty="0"/>
              <a:t>Right to disconnect </a:t>
            </a:r>
          </a:p>
          <a:p>
            <a:pPr marL="466725" lvl="2" indent="-285750" algn="just">
              <a:buClr>
                <a:schemeClr val="tx1">
                  <a:lumMod val="75000"/>
                  <a:lumOff val="25000"/>
                </a:schemeClr>
              </a:buClr>
              <a:buFont typeface="Wingdings" panose="05000000000000000000" pitchFamily="2" charset="2"/>
              <a:buChar char="Ø"/>
            </a:pPr>
            <a:r>
              <a:rPr lang="en-US" sz="1400" dirty="0">
                <a:solidFill>
                  <a:srgbClr val="000000"/>
                </a:solidFill>
                <a:latin typeface="Filson Pro Regular"/>
                <a:cs typeface="Times New Roman" panose="02020603050405020304" pitchFamily="18" charset="0"/>
              </a:rPr>
              <a:t>What are the costs for the employer?</a:t>
            </a:r>
          </a:p>
          <a:p>
            <a:pPr marL="1066800" lvl="6" indent="-171450" algn="just">
              <a:spcAft>
                <a:spcPts val="600"/>
              </a:spcAft>
              <a:buClr>
                <a:schemeClr val="tx1">
                  <a:lumMod val="75000"/>
                  <a:lumOff val="25000"/>
                </a:schemeClr>
              </a:buClr>
              <a:buFont typeface="Arial" panose="020B0604020202020204" pitchFamily="34" charset="0"/>
              <a:buChar char="•"/>
            </a:pPr>
            <a:r>
              <a:rPr lang="en-US" sz="1400" dirty="0"/>
              <a:t>If the employer has no premises the employee is entitled to a home working indemnity:</a:t>
            </a:r>
          </a:p>
          <a:p>
            <a:pPr marL="1181100" lvl="6" indent="-285750" algn="just">
              <a:buFont typeface="Wingdings" panose="05000000000000000000" pitchFamily="2" charset="2"/>
              <a:buChar char="ü"/>
            </a:pPr>
            <a:r>
              <a:rPr lang="en-US" sz="1400" b="0" i="1" dirty="0"/>
              <a:t>compensate for the damage suffered due to the use of part of his home for professional purposes</a:t>
            </a:r>
          </a:p>
          <a:p>
            <a:pPr marL="1181100" lvl="6" indent="-285750" algn="just">
              <a:buFont typeface="Wingdings" panose="05000000000000000000" pitchFamily="2" charset="2"/>
              <a:buChar char="ü"/>
            </a:pPr>
            <a:r>
              <a:rPr lang="en-US" sz="1400" b="0" i="1" dirty="0"/>
              <a:t>cover additional insurance, heating and electricity costs incurred in the exercise of his professional activity at home</a:t>
            </a:r>
          </a:p>
          <a:p>
            <a:pPr marL="1181100" lvl="6" indent="-285750" algn="just">
              <a:buFont typeface="Wingdings" panose="05000000000000000000" pitchFamily="2" charset="2"/>
              <a:buChar char="ü"/>
            </a:pPr>
            <a:r>
              <a:rPr lang="en-US" sz="1400" b="0" i="1" dirty="0"/>
              <a:t>calculated on the basis of the market rental value of the employee’s housing prorated by the number of square meters dedicated to the employee’s professional activity.</a:t>
            </a:r>
          </a:p>
          <a:p>
            <a:pPr lvl="6" algn="just"/>
            <a:endParaRPr lang="en-US" sz="1400" b="0" i="1" dirty="0"/>
          </a:p>
          <a:p>
            <a:pPr marL="1066800" lvl="6" indent="-171450" algn="just">
              <a:spcAft>
                <a:spcPts val="600"/>
              </a:spcAft>
              <a:buClr>
                <a:schemeClr val="tx1">
                  <a:lumMod val="75000"/>
                  <a:lumOff val="25000"/>
                </a:schemeClr>
              </a:buClr>
              <a:buFont typeface="Arial" panose="020B0604020202020204" pitchFamily="34" charset="0"/>
              <a:buChar char="•"/>
            </a:pPr>
            <a:r>
              <a:rPr lang="en-US" sz="1400" dirty="0"/>
              <a:t>In any situation, the employer shall reimburse of the costs to the employee:</a:t>
            </a:r>
          </a:p>
          <a:p>
            <a:pPr marL="1181100" lvl="6" indent="-285750" algn="just">
              <a:buFont typeface="Wingdings" panose="05000000000000000000" pitchFamily="2" charset="2"/>
              <a:buChar char="ü"/>
            </a:pPr>
            <a:r>
              <a:rPr lang="en-US" sz="1400" i="1" dirty="0"/>
              <a:t>the employer shall bear the costs arising directly from the exercise of telework, in particular those related to hardware, software, subscriptions, communications and tools as well as the costs related to the maintenance of these;</a:t>
            </a:r>
          </a:p>
          <a:p>
            <a:pPr marL="1181100" lvl="6" indent="-285750" algn="just">
              <a:buFont typeface="Wingdings" panose="05000000000000000000" pitchFamily="2" charset="2"/>
              <a:buChar char="ü"/>
            </a:pPr>
            <a:r>
              <a:rPr lang="en-US" sz="1400" i="1" dirty="0"/>
              <a:t>These costs can be reimbursed on a flat rate/actual expenses basis</a:t>
            </a:r>
          </a:p>
          <a:p>
            <a:pPr marL="1181100" lvl="6" indent="-285750" algn="just">
              <a:buFont typeface="Wingdings" panose="05000000000000000000" pitchFamily="2" charset="2"/>
              <a:buChar char="Ø"/>
            </a:pPr>
            <a:endParaRPr lang="en-US" sz="1200" b="0" dirty="0"/>
          </a:p>
          <a:p>
            <a:pPr algn="just"/>
            <a:endParaRPr lang="en-US" sz="1400" b="0" dirty="0">
              <a:solidFill>
                <a:schemeClr val="tx1"/>
              </a:solidFill>
              <a:latin typeface="+mn-lt"/>
            </a:endParaRPr>
          </a:p>
        </p:txBody>
      </p:sp>
      <p:sp>
        <p:nvSpPr>
          <p:cNvPr id="5" name="Titre 4"/>
          <p:cNvSpPr>
            <a:spLocks noGrp="1"/>
          </p:cNvSpPr>
          <p:nvPr>
            <p:ph type="title"/>
          </p:nvPr>
        </p:nvSpPr>
        <p:spPr>
          <a:xfrm>
            <a:off x="184947" y="124799"/>
            <a:ext cx="9938059" cy="856418"/>
          </a:xfrm>
        </p:spPr>
        <p:txBody>
          <a:bodyPr>
            <a:normAutofit fontScale="90000"/>
          </a:bodyPr>
          <a:lstStyle/>
          <a:p>
            <a:pPr marL="450850" indent="-358775" algn="ctr"/>
            <a:br>
              <a:rPr lang="fr-FR" sz="2400" dirty="0"/>
            </a:br>
            <a:r>
              <a:rPr lang="fr-FR" sz="2400" dirty="0"/>
              <a:t>	   I do not (</a:t>
            </a:r>
            <a:r>
              <a:rPr lang="fr-FR" sz="2400" dirty="0" err="1"/>
              <a:t>yet</a:t>
            </a:r>
            <a:r>
              <a:rPr lang="fr-FR" sz="2400" dirty="0"/>
              <a:t>) have an establishement in France – how can I have my employees work there? </a:t>
            </a:r>
          </a:p>
        </p:txBody>
      </p:sp>
      <p:pic>
        <p:nvPicPr>
          <p:cNvPr id="8" name="Graphique 7" descr="Programmeur avec un remplissage uni">
            <a:extLst>
              <a:ext uri="{FF2B5EF4-FFF2-40B4-BE49-F238E27FC236}">
                <a16:creationId xmlns:a16="http://schemas.microsoft.com/office/drawing/2014/main" id="{FC028419-7D52-43EA-8FD6-A9890E61A1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8703" y="985381"/>
            <a:ext cx="856418" cy="856418"/>
          </a:xfrm>
          <a:prstGeom prst="rect">
            <a:avLst/>
          </a:prstGeom>
        </p:spPr>
      </p:pic>
    </p:spTree>
    <p:extLst>
      <p:ext uri="{BB962C8B-B14F-4D97-AF65-F5344CB8AC3E}">
        <p14:creationId xmlns:p14="http://schemas.microsoft.com/office/powerpoint/2010/main" val="203173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dirty="0"/>
              <a:t>p. </a:t>
            </a:r>
            <a:fld id="{21360FCE-6014-4213-B306-F46D0DFE8AC7}" type="slidenum">
              <a:rPr lang="fr-FR" smtClean="0"/>
              <a:pPr/>
              <a:t>12</a:t>
            </a:fld>
            <a:endParaRPr lang="fr-FR" dirty="0"/>
          </a:p>
        </p:txBody>
      </p:sp>
      <p:sp>
        <p:nvSpPr>
          <p:cNvPr id="4" name="Espace réservé du texte 3"/>
          <p:cNvSpPr>
            <a:spLocks noGrp="1"/>
          </p:cNvSpPr>
          <p:nvPr>
            <p:ph type="body" sz="quarter" idx="12"/>
          </p:nvPr>
        </p:nvSpPr>
        <p:spPr>
          <a:xfrm>
            <a:off x="263697" y="1513368"/>
            <a:ext cx="10164417" cy="4898052"/>
          </a:xfrm>
        </p:spPr>
        <p:txBody>
          <a:bodyPr>
            <a:normAutofit/>
          </a:bodyPr>
          <a:lstStyle/>
          <a:p>
            <a:pPr algn="just"/>
            <a:r>
              <a:rPr lang="en-US" sz="1400" b="1" dirty="0">
                <a:solidFill>
                  <a:schemeClr val="tx1"/>
                </a:solidFill>
              </a:rPr>
              <a:t>Social security and tax implications for the employer and the employee</a:t>
            </a:r>
          </a:p>
          <a:p>
            <a:pPr marL="287338" lvl="2" indent="-285750" algn="just">
              <a:buClr>
                <a:schemeClr val="tx1">
                  <a:lumMod val="75000"/>
                  <a:lumOff val="25000"/>
                </a:schemeClr>
              </a:buClr>
              <a:buFont typeface="Wingdings" panose="05000000000000000000" pitchFamily="2" charset="2"/>
              <a:buChar char="Ø"/>
            </a:pPr>
            <a:r>
              <a:rPr lang="en-US" sz="1600" dirty="0">
                <a:solidFill>
                  <a:schemeClr val="accent6">
                    <a:lumMod val="25000"/>
                  </a:schemeClr>
                </a:solidFill>
              </a:rPr>
              <a:t>General rules: social security  </a:t>
            </a:r>
          </a:p>
          <a:p>
            <a:pPr marL="466725" lvl="2" indent="-285750" algn="just">
              <a:buClr>
                <a:schemeClr val="accent5">
                  <a:lumMod val="75000"/>
                </a:schemeClr>
              </a:buClr>
              <a:buFont typeface="Arial" panose="020B0604020202020204" pitchFamily="34" charset="0"/>
              <a:buChar char="•"/>
            </a:pPr>
            <a:r>
              <a:rPr lang="en-US" sz="1300" dirty="0">
                <a:solidFill>
                  <a:srgbClr val="000000"/>
                </a:solidFill>
                <a:latin typeface="Filson Pro Regular"/>
                <a:cs typeface="Times New Roman" panose="02020603050405020304" pitchFamily="18" charset="0"/>
              </a:rPr>
              <a:t>As soon as the employee works in France:</a:t>
            </a:r>
          </a:p>
          <a:p>
            <a:pPr marL="1181100" lvl="6" indent="-285750" algn="just">
              <a:buFont typeface="Wingdings" panose="05000000000000000000" pitchFamily="2" charset="2"/>
              <a:buChar char="ü"/>
            </a:pPr>
            <a:r>
              <a:rPr lang="en-US" sz="1200" i="1" dirty="0"/>
              <a:t>French social security contributions must be paid in France </a:t>
            </a:r>
          </a:p>
          <a:p>
            <a:pPr marL="1181100" lvl="6" indent="-285750" algn="just">
              <a:buFont typeface="Wingdings" panose="05000000000000000000" pitchFamily="2" charset="2"/>
              <a:buChar char="ü"/>
            </a:pPr>
            <a:r>
              <a:rPr lang="en-US" sz="1200" i="1" dirty="0"/>
              <a:t>The employee must be immediately affiliated to the French social security system</a:t>
            </a:r>
          </a:p>
          <a:p>
            <a:pPr marL="466725" lvl="2" indent="-285750" algn="just">
              <a:buClr>
                <a:schemeClr val="accent5">
                  <a:lumMod val="75000"/>
                </a:schemeClr>
              </a:buClr>
              <a:buFont typeface="Arial" panose="020B0604020202020204" pitchFamily="34" charset="0"/>
              <a:buChar char="•"/>
            </a:pPr>
            <a:r>
              <a:rPr lang="en-US" sz="1300" dirty="0">
                <a:solidFill>
                  <a:srgbClr val="000000"/>
                </a:solidFill>
                <a:latin typeface="Filson Pro Regular"/>
                <a:cs typeface="Times New Roman" panose="02020603050405020304" pitchFamily="18" charset="0"/>
              </a:rPr>
              <a:t>Social declarations and payments of social security contributions will be made to a single collection agency located in Alsace (“URSSAF Alsace”). </a:t>
            </a:r>
          </a:p>
          <a:p>
            <a:pPr marL="287338" lvl="2" indent="-285750" algn="just">
              <a:buClr>
                <a:schemeClr val="tx1">
                  <a:lumMod val="75000"/>
                  <a:lumOff val="25000"/>
                </a:schemeClr>
              </a:buClr>
              <a:buFont typeface="Wingdings" panose="05000000000000000000" pitchFamily="2" charset="2"/>
              <a:buChar char="Ø"/>
            </a:pPr>
            <a:r>
              <a:rPr lang="en-US" sz="1600" dirty="0">
                <a:solidFill>
                  <a:schemeClr val="accent6">
                    <a:lumMod val="25000"/>
                  </a:schemeClr>
                </a:solidFill>
              </a:rPr>
              <a:t>General rules: tax </a:t>
            </a:r>
          </a:p>
          <a:p>
            <a:pPr marL="466725" lvl="2" indent="-285750" algn="just">
              <a:buClr>
                <a:schemeClr val="accent5">
                  <a:lumMod val="75000"/>
                </a:schemeClr>
              </a:buClr>
              <a:buFont typeface="Arial" panose="020B0604020202020204" pitchFamily="34" charset="0"/>
              <a:buChar char="•"/>
            </a:pPr>
            <a:r>
              <a:rPr lang="en-US" sz="1300" dirty="0">
                <a:solidFill>
                  <a:srgbClr val="000000"/>
                </a:solidFill>
                <a:latin typeface="Filson Pro Regular"/>
                <a:cs typeface="Times New Roman" panose="02020603050405020304" pitchFamily="18" charset="0"/>
              </a:rPr>
              <a:t>Is the remuneration of the employee subject to French income tax?</a:t>
            </a:r>
          </a:p>
          <a:p>
            <a:pPr lvl="6" algn="just">
              <a:spcAft>
                <a:spcPts val="600"/>
              </a:spcAft>
              <a:buClr>
                <a:schemeClr val="accent1"/>
              </a:buClr>
            </a:pPr>
            <a:r>
              <a:rPr lang="en-US" sz="1200" dirty="0"/>
              <a:t>- Yes if the employee has his/her family base as well as his/her principal place of stay in France, if s/he carries out a salaried employment or business activity  and has his/her “center of economic interests” in France.</a:t>
            </a:r>
          </a:p>
          <a:p>
            <a:pPr lvl="6" algn="just">
              <a:spcAft>
                <a:spcPts val="600"/>
              </a:spcAft>
              <a:buClr>
                <a:schemeClr val="accent1"/>
              </a:buClr>
            </a:pPr>
            <a:r>
              <a:rPr lang="en-US" sz="1200" dirty="0"/>
              <a:t>- Employer shall comply with the French Withholding tax scheme</a:t>
            </a:r>
          </a:p>
          <a:p>
            <a:pPr marL="466725" lvl="2" indent="-285750" algn="just">
              <a:buClr>
                <a:schemeClr val="accent5">
                  <a:lumMod val="75000"/>
                </a:schemeClr>
              </a:buClr>
              <a:buFont typeface="Arial" panose="020B0604020202020204" pitchFamily="34" charset="0"/>
              <a:buChar char="•"/>
            </a:pPr>
            <a:r>
              <a:rPr lang="en-US" sz="1300" dirty="0">
                <a:solidFill>
                  <a:srgbClr val="000000"/>
                </a:solidFill>
                <a:latin typeface="Filson Pro Regular"/>
                <a:cs typeface="Times New Roman" panose="02020603050405020304" pitchFamily="18" charset="0"/>
              </a:rPr>
              <a:t>The permanent establishment issue:</a:t>
            </a:r>
          </a:p>
          <a:p>
            <a:pPr lvl="6" algn="just">
              <a:spcAft>
                <a:spcPts val="600"/>
              </a:spcAft>
              <a:buClr>
                <a:schemeClr val="accent1"/>
              </a:buClr>
            </a:pPr>
            <a:r>
              <a:rPr lang="en-US" sz="1200" dirty="0"/>
              <a:t>- Corporate income tax may be levied on the profits of companies operating in France</a:t>
            </a:r>
          </a:p>
          <a:p>
            <a:pPr lvl="6" algn="just">
              <a:spcAft>
                <a:spcPts val="600"/>
              </a:spcAft>
              <a:buClr>
                <a:schemeClr val="accent1"/>
              </a:buClr>
            </a:pPr>
            <a:r>
              <a:rPr lang="en-US" sz="1200" dirty="0"/>
              <a:t>- If the employee is carrying out duties engaging the foreign company in business relationship </a:t>
            </a:r>
          </a:p>
          <a:p>
            <a:pPr lvl="2" indent="0" algn="just">
              <a:buNone/>
            </a:pPr>
            <a:endParaRPr lang="en-US" sz="1200" b="0" dirty="0"/>
          </a:p>
          <a:p>
            <a:pPr lvl="2" indent="0" algn="just">
              <a:buNone/>
            </a:pPr>
            <a:endParaRPr lang="en-US" sz="1200" b="0" dirty="0">
              <a:solidFill>
                <a:schemeClr val="tx1"/>
              </a:solidFill>
              <a:latin typeface="+mn-lt"/>
            </a:endParaRPr>
          </a:p>
          <a:p>
            <a:pPr algn="just"/>
            <a:endParaRPr lang="en-US" sz="1400" b="0" i="0" dirty="0">
              <a:solidFill>
                <a:schemeClr val="tx1"/>
              </a:solidFill>
              <a:latin typeface="+mn-lt"/>
            </a:endParaRPr>
          </a:p>
        </p:txBody>
      </p:sp>
      <p:sp>
        <p:nvSpPr>
          <p:cNvPr id="5" name="Titre 4"/>
          <p:cNvSpPr>
            <a:spLocks noGrp="1"/>
          </p:cNvSpPr>
          <p:nvPr>
            <p:ph type="title"/>
          </p:nvPr>
        </p:nvSpPr>
        <p:spPr>
          <a:xfrm>
            <a:off x="184947" y="136571"/>
            <a:ext cx="9938059" cy="856418"/>
          </a:xfrm>
        </p:spPr>
        <p:txBody>
          <a:bodyPr>
            <a:normAutofit fontScale="90000"/>
          </a:bodyPr>
          <a:lstStyle/>
          <a:p>
            <a:pPr marL="450850" indent="-358775" algn="ctr"/>
            <a:br>
              <a:rPr lang="fr-FR" sz="2400" dirty="0"/>
            </a:br>
            <a:r>
              <a:rPr lang="fr-FR" sz="2400" dirty="0"/>
              <a:t>	   I do not (</a:t>
            </a:r>
            <a:r>
              <a:rPr lang="en-US" sz="2400" dirty="0"/>
              <a:t>yet</a:t>
            </a:r>
            <a:r>
              <a:rPr lang="fr-FR" sz="2400" dirty="0"/>
              <a:t>) have an establishement in France – how can I have my employees work there? </a:t>
            </a:r>
          </a:p>
        </p:txBody>
      </p:sp>
      <p:pic>
        <p:nvPicPr>
          <p:cNvPr id="13" name="Graphique 12" descr="Ambulans contour">
            <a:extLst>
              <a:ext uri="{FF2B5EF4-FFF2-40B4-BE49-F238E27FC236}">
                <a16:creationId xmlns:a16="http://schemas.microsoft.com/office/drawing/2014/main" id="{83DF5292-CB5A-4802-8A86-47EBEE31A7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9576" y="1825017"/>
            <a:ext cx="914400" cy="914400"/>
          </a:xfrm>
          <a:prstGeom prst="rect">
            <a:avLst/>
          </a:prstGeom>
        </p:spPr>
      </p:pic>
      <p:pic>
        <p:nvPicPr>
          <p:cNvPr id="8" name="Graphique 7" descr="Euro avec un remplissage uni">
            <a:extLst>
              <a:ext uri="{FF2B5EF4-FFF2-40B4-BE49-F238E27FC236}">
                <a16:creationId xmlns:a16="http://schemas.microsoft.com/office/drawing/2014/main" id="{A4A83677-7F68-4BC1-9895-89377B2BB78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923237">
            <a:off x="2426142" y="3638091"/>
            <a:ext cx="454508" cy="454508"/>
          </a:xfrm>
          <a:prstGeom prst="rect">
            <a:avLst/>
          </a:prstGeom>
        </p:spPr>
      </p:pic>
    </p:spTree>
    <p:extLst>
      <p:ext uri="{BB962C8B-B14F-4D97-AF65-F5344CB8AC3E}">
        <p14:creationId xmlns:p14="http://schemas.microsoft.com/office/powerpoint/2010/main" val="222953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6C2F3DF-7545-428F-B978-5A8FAB15E716}"/>
              </a:ext>
            </a:extLst>
          </p:cNvPr>
          <p:cNvSpPr>
            <a:spLocks noGrp="1"/>
          </p:cNvSpPr>
          <p:nvPr>
            <p:ph idx="13"/>
          </p:nvPr>
        </p:nvSpPr>
        <p:spPr/>
        <p:txBody>
          <a:bodyPr/>
          <a:lstStyle/>
          <a:p>
            <a:r>
              <a:rPr lang="fr-FR" dirty="0"/>
              <a:t>Myriam de Gaudusson</a:t>
            </a:r>
          </a:p>
          <a:p>
            <a:pPr lvl="1"/>
            <a:r>
              <a:rPr lang="fr-FR" dirty="0"/>
              <a:t>Partner</a:t>
            </a:r>
          </a:p>
          <a:p>
            <a:r>
              <a:rPr lang="fr-FR" dirty="0"/>
              <a:t>Patrick Thiébart</a:t>
            </a:r>
          </a:p>
          <a:p>
            <a:pPr lvl="1"/>
            <a:r>
              <a:rPr lang="fr-FR" dirty="0"/>
              <a:t>Partner</a:t>
            </a:r>
          </a:p>
          <a:p>
            <a:endParaRPr lang="fr-FR" dirty="0"/>
          </a:p>
          <a:p>
            <a:endParaRPr lang="fr-FR" dirty="0"/>
          </a:p>
          <a:p>
            <a:pPr lvl="1">
              <a:spcBef>
                <a:spcPts val="300"/>
              </a:spcBef>
              <a:spcAft>
                <a:spcPts val="300"/>
              </a:spcAft>
            </a:pPr>
            <a:r>
              <a:rPr lang="fr-FR" sz="1350" i="0" dirty="0">
                <a:solidFill>
                  <a:schemeClr val="bg1">
                    <a:lumMod val="65000"/>
                  </a:schemeClr>
                </a:solidFill>
              </a:rPr>
              <a:t>About the team:</a:t>
            </a:r>
          </a:p>
          <a:p>
            <a:pPr lvl="1">
              <a:spcBef>
                <a:spcPts val="300"/>
              </a:spcBef>
              <a:spcAft>
                <a:spcPts val="300"/>
              </a:spcAft>
            </a:pPr>
            <a:r>
              <a:rPr lang="fr-FR" sz="1350" i="0" dirty="0">
                <a:solidFill>
                  <a:schemeClr val="tx1"/>
                </a:solidFill>
              </a:rPr>
              <a:t>Partner: 2</a:t>
            </a:r>
          </a:p>
          <a:p>
            <a:pPr lvl="1">
              <a:spcBef>
                <a:spcPts val="300"/>
              </a:spcBef>
              <a:spcAft>
                <a:spcPts val="300"/>
              </a:spcAft>
            </a:pPr>
            <a:r>
              <a:rPr lang="fr-FR" sz="1350" i="0" dirty="0">
                <a:solidFill>
                  <a:schemeClr val="tx1"/>
                </a:solidFill>
              </a:rPr>
              <a:t>Associates: 7</a:t>
            </a:r>
          </a:p>
          <a:p>
            <a:endParaRPr lang="fr-FR" dirty="0"/>
          </a:p>
        </p:txBody>
      </p:sp>
      <p:sp>
        <p:nvSpPr>
          <p:cNvPr id="3" name="Espace réservé du contenu 2">
            <a:extLst>
              <a:ext uri="{FF2B5EF4-FFF2-40B4-BE49-F238E27FC236}">
                <a16:creationId xmlns:a16="http://schemas.microsoft.com/office/drawing/2014/main" id="{36BE592B-E88C-4398-9F67-D68285ADF981}"/>
              </a:ext>
            </a:extLst>
          </p:cNvPr>
          <p:cNvSpPr>
            <a:spLocks noGrp="1"/>
          </p:cNvSpPr>
          <p:nvPr>
            <p:ph idx="12"/>
          </p:nvPr>
        </p:nvSpPr>
        <p:spPr/>
        <p:txBody>
          <a:bodyPr>
            <a:normAutofit fontScale="92500" lnSpcReduction="10000"/>
          </a:bodyPr>
          <a:lstStyle/>
          <a:p>
            <a:pPr algn="just"/>
            <a:r>
              <a:rPr lang="en-US" dirty="0"/>
              <a:t>Franklin advises and represents French and international entities on all labor, employment and HR issues.</a:t>
            </a:r>
            <a:r>
              <a:rPr lang="fr-FR" dirty="0"/>
              <a:t> </a:t>
            </a:r>
          </a:p>
          <a:p>
            <a:pPr lvl="1"/>
            <a:r>
              <a:rPr lang="en-US" dirty="0"/>
              <a:t>We bring clients the benefits of deep experience in handling HR management issues arising from corporate reorganizations and employee transfers, or in dealing with employee representatives.  We work closely with the firm’s Corporate Finance, M&amp;A, Tax and Restructuring practices, and with a select network of partner firms to provide clients with the expertise of the best law firms abroad to handle cross-border matters.  In addition, we handle the full range of labor and employment disputes, including before the criminal and social security courts and in arbitration.</a:t>
            </a:r>
          </a:p>
          <a:p>
            <a:pPr lvl="1"/>
            <a:r>
              <a:rPr lang="en-US" dirty="0"/>
              <a:t>Whatever the mandate, our Labor and Employment team is deeply committed to serving clients with flexibility, attentiveness and responsiveness.</a:t>
            </a:r>
          </a:p>
          <a:p>
            <a:pPr lvl="2" algn="just"/>
            <a:r>
              <a:rPr lang="en-US" dirty="0"/>
              <a:t>Restructurings</a:t>
            </a:r>
          </a:p>
          <a:p>
            <a:pPr lvl="2" algn="just"/>
            <a:r>
              <a:rPr lang="en-US" dirty="0"/>
              <a:t>Labor and Employment law aspects of M&amp;A and other Corporate transactions</a:t>
            </a:r>
          </a:p>
          <a:p>
            <a:pPr lvl="2" algn="just"/>
            <a:r>
              <a:rPr lang="en-US" dirty="0"/>
              <a:t>Collective bargaining</a:t>
            </a:r>
          </a:p>
          <a:p>
            <a:pPr lvl="2" algn="just"/>
            <a:r>
              <a:rPr lang="en-US" dirty="0"/>
              <a:t>Whistleblowing and internal investigation policies</a:t>
            </a:r>
          </a:p>
          <a:p>
            <a:pPr lvl="2" algn="just"/>
            <a:r>
              <a:rPr lang="en-US" dirty="0"/>
              <a:t>Incentives / Management Packages</a:t>
            </a:r>
          </a:p>
          <a:p>
            <a:pPr lvl="2" algn="just"/>
            <a:r>
              <a:rPr lang="en-US" dirty="0"/>
              <a:t>Occupation injuries &amp; illness / Social security audits</a:t>
            </a:r>
            <a:endParaRPr lang="fr-FR" dirty="0"/>
          </a:p>
        </p:txBody>
      </p:sp>
      <p:sp>
        <p:nvSpPr>
          <p:cNvPr id="6" name="Titre 5">
            <a:extLst>
              <a:ext uri="{FF2B5EF4-FFF2-40B4-BE49-F238E27FC236}">
                <a16:creationId xmlns:a16="http://schemas.microsoft.com/office/drawing/2014/main" id="{435069E0-2E9A-4754-A710-63BD3E9B4B6C}"/>
              </a:ext>
            </a:extLst>
          </p:cNvPr>
          <p:cNvSpPr>
            <a:spLocks noGrp="1"/>
          </p:cNvSpPr>
          <p:nvPr>
            <p:ph type="title"/>
          </p:nvPr>
        </p:nvSpPr>
        <p:spPr/>
        <p:txBody>
          <a:bodyPr/>
          <a:lstStyle/>
          <a:p>
            <a:r>
              <a:rPr lang="fr-FR" dirty="0"/>
              <a:t>Labor and Employment law</a:t>
            </a:r>
          </a:p>
        </p:txBody>
      </p:sp>
      <p:pic>
        <p:nvPicPr>
          <p:cNvPr id="7" name="Espace réservé pour une imag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p:pic>
      <p:sp>
        <p:nvSpPr>
          <p:cNvPr id="8" name="Espace réservé du numéro de diapositive 7"/>
          <p:cNvSpPr>
            <a:spLocks noGrp="1"/>
          </p:cNvSpPr>
          <p:nvPr>
            <p:ph type="sldNum" sz="quarter" idx="11"/>
          </p:nvPr>
        </p:nvSpPr>
        <p:spPr>
          <a:xfrm>
            <a:off x="9783160" y="7196779"/>
            <a:ext cx="350356" cy="252000"/>
          </a:xfrm>
        </p:spPr>
        <p:txBody>
          <a:bodyPr/>
          <a:lstStyle/>
          <a:p>
            <a:r>
              <a:rPr lang="fr-FR" dirty="0"/>
              <a:t>p. </a:t>
            </a:r>
            <a:fld id="{21360FCE-6014-4213-B306-F46D0DFE8AC7}" type="slidenum">
              <a:rPr lang="fr-FR" smtClean="0"/>
              <a:pPr/>
              <a:t>2</a:t>
            </a:fld>
            <a:endParaRPr lang="fr-FR" dirty="0"/>
          </a:p>
        </p:txBody>
      </p:sp>
    </p:spTree>
    <p:extLst>
      <p:ext uri="{BB962C8B-B14F-4D97-AF65-F5344CB8AC3E}">
        <p14:creationId xmlns:p14="http://schemas.microsoft.com/office/powerpoint/2010/main" val="313601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dirty="0"/>
              <a:t>p. </a:t>
            </a:r>
            <a:fld id="{21360FCE-6014-4213-B306-F46D0DFE8AC7}" type="slidenum">
              <a:rPr lang="fr-FR" smtClean="0"/>
              <a:pPr/>
              <a:t>3</a:t>
            </a:fld>
            <a:endParaRPr lang="fr-FR" dirty="0"/>
          </a:p>
        </p:txBody>
      </p:sp>
      <p:sp>
        <p:nvSpPr>
          <p:cNvPr id="5" name="Titre 4"/>
          <p:cNvSpPr>
            <a:spLocks noGrp="1"/>
          </p:cNvSpPr>
          <p:nvPr>
            <p:ph type="title"/>
          </p:nvPr>
        </p:nvSpPr>
        <p:spPr>
          <a:xfrm>
            <a:off x="464897" y="495304"/>
            <a:ext cx="9938059" cy="856418"/>
          </a:xfrm>
        </p:spPr>
        <p:txBody>
          <a:bodyPr>
            <a:normAutofit/>
          </a:bodyPr>
          <a:lstStyle/>
          <a:p>
            <a:pPr marL="450850" indent="-358775"/>
            <a:r>
              <a:rPr lang="fr-FR" sz="2400" dirty="0">
                <a:solidFill>
                  <a:srgbClr val="272726"/>
                </a:solidFill>
              </a:rPr>
              <a:t>Why choosing France?</a:t>
            </a:r>
            <a:endParaRPr lang="fr-FR" sz="2400" dirty="0"/>
          </a:p>
        </p:txBody>
      </p:sp>
      <p:sp>
        <p:nvSpPr>
          <p:cNvPr id="4" name="Espace réservé du texte 3"/>
          <p:cNvSpPr>
            <a:spLocks noGrp="1"/>
          </p:cNvSpPr>
          <p:nvPr>
            <p:ph type="body" sz="quarter" idx="12"/>
          </p:nvPr>
        </p:nvSpPr>
        <p:spPr>
          <a:xfrm>
            <a:off x="351717" y="923513"/>
            <a:ext cx="10164417" cy="5867580"/>
          </a:xfrm>
        </p:spPr>
        <p:txBody>
          <a:bodyPr>
            <a:normAutofit fontScale="92500" lnSpcReduction="10000"/>
          </a:bodyPr>
          <a:lstStyle/>
          <a:p>
            <a:pPr marL="1588" lvl="2" indent="0" algn="just">
              <a:lnSpc>
                <a:spcPct val="134000"/>
              </a:lnSpc>
              <a:buClr>
                <a:schemeClr val="tx1">
                  <a:lumMod val="75000"/>
                  <a:lumOff val="25000"/>
                </a:schemeClr>
              </a:buClr>
              <a:buNone/>
            </a:pPr>
            <a:r>
              <a:rPr lang="fr-FR" sz="1700" i="1" dirty="0">
                <a:solidFill>
                  <a:schemeClr val="accent6">
                    <a:lumMod val="50000"/>
                  </a:schemeClr>
                </a:solidFill>
              </a:rPr>
              <a:t>French labor law is attractive to both employers and employees</a:t>
            </a:r>
            <a:endParaRPr lang="en-US" sz="1700" i="1" dirty="0">
              <a:solidFill>
                <a:schemeClr val="accent6">
                  <a:lumMod val="50000"/>
                </a:schemeClr>
              </a:solidFill>
            </a:endParaRPr>
          </a:p>
          <a:p>
            <a:pPr marL="466725" lvl="2" indent="-285750" algn="just">
              <a:buClr>
                <a:schemeClr val="tx1">
                  <a:lumMod val="90000"/>
                  <a:lumOff val="10000"/>
                </a:schemeClr>
              </a:buClr>
              <a:buFont typeface="Wingdings" panose="05000000000000000000" pitchFamily="2" charset="2"/>
              <a:buChar char="Ø"/>
            </a:pPr>
            <a:r>
              <a:rPr lang="en-US" sz="1800" dirty="0">
                <a:solidFill>
                  <a:srgbClr val="000000"/>
                </a:solidFill>
                <a:latin typeface="Filson Pro Regular"/>
                <a:cs typeface="Times New Roman" panose="02020603050405020304" pitchFamily="18" charset="0"/>
              </a:rPr>
              <a:t>Employers:</a:t>
            </a:r>
          </a:p>
          <a:p>
            <a:pPr marL="1066800" lvl="6" indent="-171450" algn="just">
              <a:spcAft>
                <a:spcPts val="600"/>
              </a:spcAft>
              <a:buClr>
                <a:schemeClr val="tx2">
                  <a:lumMod val="75000"/>
                </a:schemeClr>
              </a:buClr>
              <a:buFont typeface="Arial" panose="020B0604020202020204" pitchFamily="34" charset="0"/>
              <a:buChar char="•"/>
            </a:pPr>
            <a:r>
              <a:rPr lang="en-US" sz="1300" dirty="0"/>
              <a:t>French employment law is much more flexible than what you may think …</a:t>
            </a:r>
          </a:p>
          <a:p>
            <a:pPr marL="1066800" lvl="6" indent="-171450" algn="just">
              <a:spcAft>
                <a:spcPts val="600"/>
              </a:spcAft>
              <a:buClr>
                <a:schemeClr val="tx2">
                  <a:lumMod val="75000"/>
                </a:schemeClr>
              </a:buClr>
              <a:buFont typeface="Arial" panose="020B0604020202020204" pitchFamily="34" charset="0"/>
              <a:buChar char="•"/>
            </a:pPr>
            <a:r>
              <a:rPr lang="en-US" sz="1300" dirty="0"/>
              <a:t>Terminating employees does not require a long and complex process</a:t>
            </a:r>
          </a:p>
          <a:p>
            <a:pPr marL="1066800" lvl="6" indent="-171450" algn="just">
              <a:spcAft>
                <a:spcPts val="600"/>
              </a:spcAft>
              <a:buClr>
                <a:schemeClr val="tx2">
                  <a:lumMod val="75000"/>
                </a:schemeClr>
              </a:buClr>
              <a:buFont typeface="Arial" panose="020B0604020202020204" pitchFamily="34" charset="0"/>
              <a:buChar char="•"/>
            </a:pPr>
            <a:r>
              <a:rPr lang="en-US" sz="1300" dirty="0"/>
              <a:t>Damages awarded by French court are capped.</a:t>
            </a:r>
          </a:p>
          <a:p>
            <a:pPr marL="1066800" lvl="6" indent="-171450" algn="just">
              <a:spcAft>
                <a:spcPts val="600"/>
              </a:spcAft>
              <a:buClr>
                <a:schemeClr val="tx2">
                  <a:lumMod val="75000"/>
                </a:schemeClr>
              </a:buClr>
              <a:buFont typeface="Arial" panose="020B0604020202020204" pitchFamily="34" charset="0"/>
              <a:buChar char="•"/>
            </a:pPr>
            <a:r>
              <a:rPr lang="en-US" sz="1300" dirty="0"/>
              <a:t>No need to set up a subsidiary or even a branch to start business and hire an employee</a:t>
            </a:r>
          </a:p>
          <a:p>
            <a:pPr marL="1066800" lvl="6" indent="-171450" algn="just">
              <a:spcAft>
                <a:spcPts val="600"/>
              </a:spcAft>
              <a:buClr>
                <a:schemeClr val="tx2">
                  <a:lumMod val="75000"/>
                </a:schemeClr>
              </a:buClr>
              <a:buFont typeface="Arial" panose="020B0604020202020204" pitchFamily="34" charset="0"/>
              <a:buChar char="•"/>
            </a:pPr>
            <a:r>
              <a:rPr lang="en-US" sz="1300" dirty="0"/>
              <a:t>Hiring formalities are light</a:t>
            </a:r>
          </a:p>
          <a:p>
            <a:pPr marL="466725" lvl="2" indent="-285750" algn="just">
              <a:buClr>
                <a:schemeClr val="tx1">
                  <a:lumMod val="90000"/>
                  <a:lumOff val="10000"/>
                </a:schemeClr>
              </a:buClr>
              <a:buFont typeface="Wingdings" panose="05000000000000000000" pitchFamily="2" charset="2"/>
              <a:buChar char="Ø"/>
            </a:pPr>
            <a:r>
              <a:rPr lang="fr-FR" sz="1800" dirty="0">
                <a:solidFill>
                  <a:srgbClr val="000000"/>
                </a:solidFill>
                <a:latin typeface="Filson Pro Regular"/>
                <a:cs typeface="Times New Roman" panose="02020603050405020304" pitchFamily="18" charset="0"/>
              </a:rPr>
              <a:t>Employees: </a:t>
            </a:r>
          </a:p>
          <a:p>
            <a:pPr marL="180975" lvl="2" indent="0" algn="just">
              <a:buClr>
                <a:schemeClr val="tx1">
                  <a:lumMod val="90000"/>
                  <a:lumOff val="10000"/>
                </a:schemeClr>
              </a:buClr>
              <a:buNone/>
            </a:pPr>
            <a:r>
              <a:rPr lang="en-US" sz="1600" b="1" i="1" dirty="0">
                <a:solidFill>
                  <a:schemeClr val="accent2">
                    <a:lumMod val="75000"/>
                  </a:schemeClr>
                </a:solidFill>
              </a:rPr>
              <a:t>Regardless of the applicable law and the nationality of the employee, employees working in France are subject to the public policy rules that are employee-friendly:</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Duration of work, compensatory rest, public holidays, paid annual leave, working hours and night work of young workers</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Individual and collective labor rights, including the right to strike</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Minimum wage as per the law or the collective bargaining agreement</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Illegal work </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Work conditions</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Health and safety</a:t>
            </a:r>
          </a:p>
          <a:p>
            <a:pPr marL="1181100" lvl="6" indent="-285750" algn="just">
              <a:spcAft>
                <a:spcPts val="600"/>
              </a:spcAft>
              <a:buClr>
                <a:schemeClr val="tx1">
                  <a:lumMod val="75000"/>
                  <a:lumOff val="25000"/>
                </a:schemeClr>
              </a:buClr>
              <a:buFont typeface="Arial" panose="020B0604020202020204" pitchFamily="34" charset="0"/>
              <a:buChar char="•"/>
            </a:pPr>
            <a:r>
              <a:rPr lang="en-US" sz="1300" dirty="0"/>
              <a:t>Discrimination  and professional equality between women and men </a:t>
            </a:r>
          </a:p>
          <a:p>
            <a:pPr marL="466725" lvl="2" indent="-285750" algn="just">
              <a:buClr>
                <a:schemeClr val="tx1">
                  <a:lumMod val="90000"/>
                  <a:lumOff val="10000"/>
                </a:schemeClr>
              </a:buClr>
              <a:buFont typeface="Wingdings" panose="05000000000000000000" pitchFamily="2" charset="2"/>
              <a:buChar char="Ø"/>
            </a:pPr>
            <a:r>
              <a:rPr lang="en-US" sz="1800" dirty="0">
                <a:solidFill>
                  <a:srgbClr val="000000"/>
                </a:solidFill>
                <a:latin typeface="Filson Pro Regular"/>
                <a:cs typeface="Times New Roman" panose="02020603050405020304" pitchFamily="18" charset="0"/>
              </a:rPr>
              <a:t>And now let us help you settle in…</a:t>
            </a:r>
          </a:p>
          <a:p>
            <a:pPr marL="285750" indent="-285750" algn="just">
              <a:buFont typeface="Wingdings" panose="05000000000000000000" pitchFamily="2" charset="2"/>
              <a:buChar char="§"/>
            </a:pPr>
            <a:endParaRPr lang="en-US" sz="1400" b="0" i="0" dirty="0">
              <a:solidFill>
                <a:schemeClr val="tx1"/>
              </a:solidFill>
              <a:latin typeface="+mn-lt"/>
            </a:endParaRPr>
          </a:p>
          <a:p>
            <a:pPr algn="just"/>
            <a:endParaRPr lang="en-US" sz="1400" b="0" i="0" dirty="0">
              <a:solidFill>
                <a:schemeClr val="tx1"/>
              </a:solidFill>
              <a:latin typeface="+mn-lt"/>
            </a:endParaRPr>
          </a:p>
          <a:p>
            <a:pPr marL="285750" indent="-285750" algn="just">
              <a:buFont typeface="Wingdings" panose="05000000000000000000" pitchFamily="2" charset="2"/>
              <a:buChar char="§"/>
            </a:pPr>
            <a:endParaRPr lang="en-US" sz="1400" b="0" i="0" dirty="0">
              <a:solidFill>
                <a:schemeClr val="tx1"/>
              </a:solidFill>
              <a:latin typeface="+mn-lt"/>
            </a:endParaRPr>
          </a:p>
          <a:p>
            <a:pPr marL="285750" indent="-285750" algn="just">
              <a:buFont typeface="Wingdings" panose="05000000000000000000" pitchFamily="2" charset="2"/>
              <a:buChar char="§"/>
            </a:pPr>
            <a:endParaRPr lang="en-US" sz="1400" b="0" i="0" dirty="0">
              <a:solidFill>
                <a:schemeClr val="tx1"/>
              </a:solidFill>
              <a:latin typeface="+mn-lt"/>
            </a:endParaRPr>
          </a:p>
        </p:txBody>
      </p:sp>
      <p:sp>
        <p:nvSpPr>
          <p:cNvPr id="6" name="Rectangle : coins arrondis 5">
            <a:extLst>
              <a:ext uri="{FF2B5EF4-FFF2-40B4-BE49-F238E27FC236}">
                <a16:creationId xmlns:a16="http://schemas.microsoft.com/office/drawing/2014/main" id="{71FD2648-C2E5-4F60-B0C4-C02C4B5FCC29}"/>
              </a:ext>
            </a:extLst>
          </p:cNvPr>
          <p:cNvSpPr/>
          <p:nvPr/>
        </p:nvSpPr>
        <p:spPr>
          <a:xfrm>
            <a:off x="7029336" y="4929267"/>
            <a:ext cx="3093670" cy="10451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b="1" i="1" dirty="0">
                <a:solidFill>
                  <a:schemeClr val="tx1"/>
                </a:solidFill>
              </a:rPr>
              <a:t>It is compulsory to comply with the minimum wage requirement under French law or the applicable CBA even if the employee works in France for a few days</a:t>
            </a:r>
          </a:p>
        </p:txBody>
      </p:sp>
      <p:pic>
        <p:nvPicPr>
          <p:cNvPr id="17" name="Graphique 16" descr="Homme policier avec un remplissage uni">
            <a:extLst>
              <a:ext uri="{FF2B5EF4-FFF2-40B4-BE49-F238E27FC236}">
                <a16:creationId xmlns:a16="http://schemas.microsoft.com/office/drawing/2014/main" id="{635AC91D-368A-47CE-9205-99D5E15315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127" y="4217373"/>
            <a:ext cx="711894" cy="711894"/>
          </a:xfrm>
          <a:prstGeom prst="rect">
            <a:avLst/>
          </a:prstGeom>
        </p:spPr>
      </p:pic>
      <p:pic>
        <p:nvPicPr>
          <p:cNvPr id="27" name="Graphique 26" descr="Signe pouce en haut avec un remplissage uni">
            <a:extLst>
              <a:ext uri="{FF2B5EF4-FFF2-40B4-BE49-F238E27FC236}">
                <a16:creationId xmlns:a16="http://schemas.microsoft.com/office/drawing/2014/main" id="{CC12B897-9830-4992-8F80-56A458B0FB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127" y="1918514"/>
            <a:ext cx="711894" cy="711894"/>
          </a:xfrm>
          <a:prstGeom prst="rect">
            <a:avLst/>
          </a:prstGeom>
        </p:spPr>
      </p:pic>
      <p:pic>
        <p:nvPicPr>
          <p:cNvPr id="29" name="Graphique 28" descr="Serveur contour">
            <a:extLst>
              <a:ext uri="{FF2B5EF4-FFF2-40B4-BE49-F238E27FC236}">
                <a16:creationId xmlns:a16="http://schemas.microsoft.com/office/drawing/2014/main" id="{6A4F6F1B-93AC-4431-A395-6B58360693A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8706" y="0"/>
            <a:ext cx="914400" cy="914400"/>
          </a:xfrm>
          <a:prstGeom prst="rect">
            <a:avLst/>
          </a:prstGeom>
        </p:spPr>
      </p:pic>
      <p:pic>
        <p:nvPicPr>
          <p:cNvPr id="31" name="Graphique 30" descr="Croissant contour">
            <a:extLst>
              <a:ext uri="{FF2B5EF4-FFF2-40B4-BE49-F238E27FC236}">
                <a16:creationId xmlns:a16="http://schemas.microsoft.com/office/drawing/2014/main" id="{AF3DB1B9-6990-411B-859A-EE553F872AD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814453">
            <a:off x="4381404" y="134470"/>
            <a:ext cx="528798" cy="528798"/>
          </a:xfrm>
          <a:prstGeom prst="rect">
            <a:avLst/>
          </a:prstGeom>
        </p:spPr>
      </p:pic>
    </p:spTree>
    <p:extLst>
      <p:ext uri="{BB962C8B-B14F-4D97-AF65-F5344CB8AC3E}">
        <p14:creationId xmlns:p14="http://schemas.microsoft.com/office/powerpoint/2010/main" val="303126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19940" y="351724"/>
            <a:ext cx="9938059" cy="856418"/>
          </a:xfrm>
        </p:spPr>
        <p:txBody>
          <a:bodyPr>
            <a:normAutofit/>
          </a:bodyPr>
          <a:lstStyle/>
          <a:p>
            <a:pPr marL="450850" indent="-358775" algn="ctr"/>
            <a:r>
              <a:rPr lang="fr-FR" sz="2400" dirty="0"/>
              <a:t>My employee will be soon landing in France – what should I do? </a:t>
            </a:r>
          </a:p>
        </p:txBody>
      </p:sp>
      <p:graphicFrame>
        <p:nvGraphicFramePr>
          <p:cNvPr id="2" name="Tableau 5">
            <a:extLst>
              <a:ext uri="{FF2B5EF4-FFF2-40B4-BE49-F238E27FC236}">
                <a16:creationId xmlns:a16="http://schemas.microsoft.com/office/drawing/2014/main" id="{098EE14A-100E-4297-9461-CC9A3F55968B}"/>
              </a:ext>
            </a:extLst>
          </p:cNvPr>
          <p:cNvGraphicFramePr>
            <a:graphicFrameLocks noGrp="1"/>
          </p:cNvGraphicFramePr>
          <p:nvPr>
            <p:extLst>
              <p:ext uri="{D42A27DB-BD31-4B8C-83A1-F6EECF244321}">
                <p14:modId xmlns:p14="http://schemas.microsoft.com/office/powerpoint/2010/main" val="1692473239"/>
              </p:ext>
            </p:extLst>
          </p:nvPr>
        </p:nvGraphicFramePr>
        <p:xfrm>
          <a:off x="0" y="876962"/>
          <a:ext cx="10691813" cy="6180179"/>
        </p:xfrm>
        <a:graphic>
          <a:graphicData uri="http://schemas.openxmlformats.org/drawingml/2006/table">
            <a:tbl>
              <a:tblPr firstRow="1" bandRow="1">
                <a:tableStyleId>{5C22544A-7EE6-4342-B048-85BDC9FD1C3A}</a:tableStyleId>
              </a:tblPr>
              <a:tblGrid>
                <a:gridCol w="2261287">
                  <a:extLst>
                    <a:ext uri="{9D8B030D-6E8A-4147-A177-3AD203B41FA5}">
                      <a16:colId xmlns:a16="http://schemas.microsoft.com/office/drawing/2014/main" val="532305336"/>
                    </a:ext>
                  </a:extLst>
                </a:gridCol>
                <a:gridCol w="2842141">
                  <a:extLst>
                    <a:ext uri="{9D8B030D-6E8A-4147-A177-3AD203B41FA5}">
                      <a16:colId xmlns:a16="http://schemas.microsoft.com/office/drawing/2014/main" val="450717936"/>
                    </a:ext>
                  </a:extLst>
                </a:gridCol>
                <a:gridCol w="5588385">
                  <a:extLst>
                    <a:ext uri="{9D8B030D-6E8A-4147-A177-3AD203B41FA5}">
                      <a16:colId xmlns:a16="http://schemas.microsoft.com/office/drawing/2014/main" val="1365054023"/>
                    </a:ext>
                  </a:extLst>
                </a:gridCol>
              </a:tblGrid>
              <a:tr h="376800">
                <a:tc gridSpan="3">
                  <a:txBody>
                    <a:bodyPr/>
                    <a:lstStyle/>
                    <a:p>
                      <a:pPr algn="ctr"/>
                      <a:r>
                        <a:rPr lang="en-US" sz="1579" b="1" i="0" kern="1200" noProof="0" dirty="0">
                          <a:solidFill>
                            <a:schemeClr val="lt1"/>
                          </a:solidFill>
                          <a:effectLst/>
                          <a:latin typeface="+mn-lt"/>
                          <a:ea typeface="+mn-ea"/>
                          <a:cs typeface="+mn-cs"/>
                        </a:rPr>
                        <a:t> </a:t>
                      </a:r>
                      <a:r>
                        <a:rPr lang="en-US" sz="1579" b="1" i="0" kern="1200" noProof="0" dirty="0">
                          <a:solidFill>
                            <a:schemeClr val="tx1"/>
                          </a:solidFill>
                          <a:effectLst/>
                          <a:latin typeface="+mn-lt"/>
                          <a:ea typeface="+mn-ea"/>
                          <a:cs typeface="+mn-cs"/>
                        </a:rPr>
                        <a:t>Formalities</a:t>
                      </a:r>
                      <a:r>
                        <a:rPr lang="en-US" sz="1579" b="1" i="0" kern="1200" noProof="0" dirty="0">
                          <a:solidFill>
                            <a:schemeClr val="lt1"/>
                          </a:solidFill>
                          <a:effectLst/>
                          <a:latin typeface="+mn-lt"/>
                          <a:ea typeface="+mn-ea"/>
                          <a:cs typeface="+mn-cs"/>
                        </a:rPr>
                        <a:t> </a:t>
                      </a:r>
                      <a:r>
                        <a:rPr lang="en-US" sz="1579" b="1" i="0" kern="1200" noProof="0" dirty="0">
                          <a:solidFill>
                            <a:schemeClr val="tx1"/>
                          </a:solidFill>
                          <a:effectLst/>
                          <a:latin typeface="+mn-lt"/>
                          <a:ea typeface="+mn-ea"/>
                          <a:cs typeface="+mn-cs"/>
                        </a:rPr>
                        <a:t>checklist </a:t>
                      </a:r>
                      <a:endParaRPr lang="en-US" noProof="0" dirty="0">
                        <a:solidFill>
                          <a:schemeClr val="tx1"/>
                        </a:solidFill>
                      </a:endParaRPr>
                    </a:p>
                  </a:txBody>
                  <a:tcPr/>
                </a:tc>
                <a:tc hMerge="1">
                  <a:txBody>
                    <a:bodyPr/>
                    <a:lstStyle/>
                    <a:p>
                      <a:pPr algn="ctr"/>
                      <a:r>
                        <a:rPr lang="fr-FR" sz="1579" b="1" i="0" kern="1200" dirty="0">
                          <a:solidFill>
                            <a:schemeClr val="lt1"/>
                          </a:solidFill>
                          <a:effectLst/>
                          <a:latin typeface="+mn-lt"/>
                          <a:ea typeface="+mn-ea"/>
                          <a:cs typeface="+mn-cs"/>
                        </a:rPr>
                        <a:t> </a:t>
                      </a:r>
                      <a:r>
                        <a:rPr lang="fr-FR" sz="1579" b="1" i="0" kern="1200" dirty="0">
                          <a:solidFill>
                            <a:schemeClr val="tx1"/>
                          </a:solidFill>
                          <a:effectLst/>
                          <a:latin typeface="+mn-lt"/>
                          <a:ea typeface="+mn-ea"/>
                          <a:cs typeface="+mn-cs"/>
                        </a:rPr>
                        <a:t>Checklist </a:t>
                      </a:r>
                      <a:endParaRPr lang="fr-FR" dirty="0">
                        <a:solidFill>
                          <a:schemeClr val="tx1"/>
                        </a:solidFill>
                      </a:endParaRPr>
                    </a:p>
                  </a:txBody>
                  <a:tcPr/>
                </a:tc>
                <a:tc hMerge="1">
                  <a:txBody>
                    <a:bodyPr/>
                    <a:lstStyle/>
                    <a:p>
                      <a:endParaRPr lang="fr-FR" dirty="0"/>
                    </a:p>
                  </a:txBody>
                  <a:tcPr/>
                </a:tc>
                <a:extLst>
                  <a:ext uri="{0D108BD9-81ED-4DB2-BD59-A6C34878D82A}">
                    <a16:rowId xmlns:a16="http://schemas.microsoft.com/office/drawing/2014/main" val="1993724584"/>
                  </a:ext>
                </a:extLst>
              </a:tr>
              <a:tr h="1350878">
                <a:tc>
                  <a:txBody>
                    <a:bodyPr/>
                    <a:lstStyle/>
                    <a:p>
                      <a:pPr marL="0" indent="0">
                        <a:buFont typeface="+mj-lt"/>
                        <a:buNone/>
                      </a:pPr>
                      <a:r>
                        <a:rPr lang="en-US" sz="1400" b="1" i="1" u="none" noProof="0" dirty="0"/>
                        <a:t>At the earliest convenience</a:t>
                      </a:r>
                    </a:p>
                  </a:txBody>
                  <a:tcPr/>
                </a:tc>
                <a:tc>
                  <a:txBody>
                    <a:bodyPr/>
                    <a:lstStyle/>
                    <a:p>
                      <a:pPr marL="0" indent="0">
                        <a:buFont typeface="+mj-lt"/>
                        <a:buNone/>
                      </a:pPr>
                      <a:r>
                        <a:rPr lang="en-US" sz="1400" b="1" u="none" noProof="0" dirty="0"/>
                        <a:t>Signing work documents and checking the regime applicable to the employment relationship</a:t>
                      </a:r>
                    </a:p>
                  </a:txBody>
                  <a:tcPr/>
                </a:tc>
                <a:tc>
                  <a:txBody>
                    <a:bodyPr/>
                    <a:lstStyle/>
                    <a:p>
                      <a:pPr marL="285750" indent="-285750" algn="just">
                        <a:buFont typeface="Wingdings" panose="05000000000000000000" pitchFamily="2" charset="2"/>
                        <a:buChar char="v"/>
                      </a:pPr>
                      <a:r>
                        <a:rPr lang="en-US" sz="1400" noProof="0" dirty="0"/>
                        <a:t>Secondment  signature of a secondment addendum and double checking EU regulations and bilateral/multilateral social security agreements: </a:t>
                      </a:r>
                      <a:endParaRPr lang="en-US" sz="1400" kern="1200" noProof="0" dirty="0">
                        <a:solidFill>
                          <a:schemeClr val="dk1"/>
                        </a:solidFill>
                        <a:latin typeface="+mn-lt"/>
                        <a:ea typeface="+mn-ea"/>
                        <a:cs typeface="+mn-cs"/>
                      </a:endParaRPr>
                    </a:p>
                    <a:p>
                      <a:pPr marL="285750" indent="-285750" algn="just">
                        <a:buFont typeface="Wingdings" panose="05000000000000000000" pitchFamily="2" charset="2"/>
                        <a:buChar char="v"/>
                      </a:pPr>
                      <a:r>
                        <a:rPr lang="en-US" sz="1400" noProof="0" dirty="0"/>
                        <a:t>Expatriation/working with a foreign employer without permanent establishment in France: signature of an employment contract subject to French law</a:t>
                      </a:r>
                    </a:p>
                  </a:txBody>
                  <a:tcPr/>
                </a:tc>
                <a:extLst>
                  <a:ext uri="{0D108BD9-81ED-4DB2-BD59-A6C34878D82A}">
                    <a16:rowId xmlns:a16="http://schemas.microsoft.com/office/drawing/2014/main" val="1017898498"/>
                  </a:ext>
                </a:extLst>
              </a:tr>
              <a:tr h="884236">
                <a:tc>
                  <a:txBody>
                    <a:bodyPr/>
                    <a:lstStyle/>
                    <a:p>
                      <a:pPr marL="0" indent="0">
                        <a:buFont typeface="+mj-lt"/>
                        <a:buNone/>
                      </a:pPr>
                      <a:r>
                        <a:rPr lang="en-US" sz="1400" b="1" i="1" noProof="0" dirty="0"/>
                        <a:t>At least 8 days prior to the starting date</a:t>
                      </a:r>
                      <a:endParaRPr lang="en-US" sz="1400" b="1" i="1" u="none" noProof="0" dirty="0"/>
                    </a:p>
                  </a:txBody>
                  <a:tcPr/>
                </a:tc>
                <a:tc>
                  <a:txBody>
                    <a:bodyPr/>
                    <a:lstStyle/>
                    <a:p>
                      <a:pPr marL="0" indent="0">
                        <a:buFont typeface="+mj-lt"/>
                        <a:buNone/>
                      </a:pPr>
                      <a:r>
                        <a:rPr lang="en-US" sz="1400" b="1" i="0" u="none" kern="1200" noProof="0" dirty="0">
                          <a:solidFill>
                            <a:schemeClr val="tx1"/>
                          </a:solidFill>
                          <a:effectLst/>
                          <a:latin typeface="+mn-lt"/>
                          <a:ea typeface="+mn-ea"/>
                          <a:cs typeface="+mn-cs"/>
                        </a:rPr>
                        <a:t>P</a:t>
                      </a:r>
                      <a:r>
                        <a:rPr lang="en-US" sz="1400" b="1" i="0" u="none" kern="1200" noProof="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re-recruitment </a:t>
                      </a:r>
                      <a:r>
                        <a:rPr lang="en-US" sz="1400" b="1" i="0" u="none" kern="1200" noProof="0" dirty="0">
                          <a:solidFill>
                            <a:srgbClr val="272726"/>
                          </a:solidFill>
                          <a:effectLst/>
                          <a:latin typeface="+mn-lt"/>
                          <a:ea typeface="+mn-ea"/>
                          <a:cs typeface="+mn-cs"/>
                          <a:hlinkClick r:id="rId3">
                            <a:extLst>
                              <a:ext uri="{A12FA001-AC4F-418D-AE19-62706E023703}">
                                <ahyp:hlinkClr xmlns:ahyp="http://schemas.microsoft.com/office/drawing/2018/hyperlinkcolor" val="tx"/>
                              </a:ext>
                            </a:extLst>
                          </a:hlinkClick>
                        </a:rPr>
                        <a:t>declaration</a:t>
                      </a:r>
                      <a:r>
                        <a:rPr lang="en-US" sz="1400" b="1" i="0" u="none" kern="1200" noProof="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(DPAE)</a:t>
                      </a:r>
                      <a:endParaRPr lang="en-US" sz="1400" b="1" u="none" noProof="0" dirty="0"/>
                    </a:p>
                  </a:txBody>
                  <a:tcPr/>
                </a:tc>
                <a:tc>
                  <a:txBody>
                    <a:bodyPr/>
                    <a:lstStyle/>
                    <a:p>
                      <a:pPr algn="just"/>
                      <a:r>
                        <a:rPr lang="en-US" sz="1400" noProof="0" dirty="0"/>
                        <a:t>Regardless of the company's sector of activity and the conditions under which it operates, the employer must declare all of its recruitments by sending the DPAE to URSSAF. </a:t>
                      </a:r>
                    </a:p>
                  </a:txBody>
                  <a:tcPr/>
                </a:tc>
                <a:extLst>
                  <a:ext uri="{0D108BD9-81ED-4DB2-BD59-A6C34878D82A}">
                    <a16:rowId xmlns:a16="http://schemas.microsoft.com/office/drawing/2014/main" val="391121275"/>
                  </a:ext>
                </a:extLst>
              </a:tr>
              <a:tr h="1302354">
                <a:tc>
                  <a:txBody>
                    <a:bodyPr/>
                    <a:lstStyle/>
                    <a:p>
                      <a:pPr marL="0" indent="0">
                        <a:buFont typeface="+mj-lt"/>
                        <a:buNone/>
                      </a:pPr>
                      <a:r>
                        <a:rPr lang="en-US" sz="1400" b="1" i="1" noProof="0" dirty="0"/>
                        <a:t>Sufficiently in advance before starting date </a:t>
                      </a:r>
                    </a:p>
                  </a:txBody>
                  <a:tcPr/>
                </a:tc>
                <a:tc>
                  <a:txBody>
                    <a:bodyPr/>
                    <a:lstStyle/>
                    <a:p>
                      <a:pPr marL="0" indent="0">
                        <a:buFont typeface="+mj-lt"/>
                        <a:buNone/>
                      </a:pPr>
                      <a:r>
                        <a:rPr lang="en-US" sz="1400" noProof="0" dirty="0"/>
                        <a:t> </a:t>
                      </a:r>
                      <a:r>
                        <a:rPr lang="en-US" sz="1400" b="1" noProof="0" dirty="0"/>
                        <a:t>Appointing a pay roll provider</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effectLst/>
                          <a:latin typeface="+mn-lt"/>
                          <a:ea typeface="+mn-ea"/>
                          <a:cs typeface="+mn-cs"/>
                        </a:rPr>
                        <a:t>The payroll provider will: </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US" sz="1400" kern="1200" noProof="0" dirty="0">
                          <a:solidFill>
                            <a:schemeClr val="dk1"/>
                          </a:solidFill>
                          <a:effectLst/>
                          <a:latin typeface="+mn-lt"/>
                          <a:ea typeface="+mn-ea"/>
                          <a:cs typeface="+mn-cs"/>
                        </a:rPr>
                        <a:t>make sure social security contributions are paid to the French administration</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US" sz="1400" kern="1200" noProof="0" dirty="0">
                          <a:solidFill>
                            <a:schemeClr val="dk1"/>
                          </a:solidFill>
                          <a:effectLst/>
                          <a:latin typeface="+mn-lt"/>
                          <a:ea typeface="+mn-ea"/>
                          <a:cs typeface="+mn-cs"/>
                        </a:rPr>
                        <a:t>take care of the social declarations </a:t>
                      </a:r>
                    </a:p>
                    <a:p>
                      <a:pPr marL="285750" marR="0" lvl="0" indent="-285750" algn="l" defTabSz="801929" rtl="0" eaLnBrk="1" fontAlgn="auto" latinLnBrk="0" hangingPunct="1">
                        <a:lnSpc>
                          <a:spcPct val="100000"/>
                        </a:lnSpc>
                        <a:spcBef>
                          <a:spcPts val="0"/>
                        </a:spcBef>
                        <a:spcAft>
                          <a:spcPts val="0"/>
                        </a:spcAft>
                        <a:buClrTx/>
                        <a:buSzTx/>
                        <a:buFontTx/>
                        <a:buChar char="-"/>
                        <a:tabLst/>
                        <a:defRPr/>
                      </a:pPr>
                      <a:r>
                        <a:rPr lang="en-US" sz="1400" kern="1200" noProof="0" dirty="0">
                          <a:solidFill>
                            <a:schemeClr val="dk1"/>
                          </a:solidFill>
                          <a:effectLst/>
                          <a:latin typeface="+mn-lt"/>
                          <a:ea typeface="+mn-ea"/>
                          <a:cs typeface="+mn-cs"/>
                        </a:rPr>
                        <a:t>establish the pay slips</a:t>
                      </a:r>
                    </a:p>
                  </a:txBody>
                  <a:tcPr/>
                </a:tc>
                <a:extLst>
                  <a:ext uri="{0D108BD9-81ED-4DB2-BD59-A6C34878D82A}">
                    <a16:rowId xmlns:a16="http://schemas.microsoft.com/office/drawing/2014/main" val="1540284172"/>
                  </a:ext>
                </a:extLst>
              </a:tr>
              <a:tr h="1147618">
                <a:tc>
                  <a:txBody>
                    <a:bodyPr/>
                    <a:lstStyle/>
                    <a:p>
                      <a:pPr marL="0" indent="0">
                        <a:buFont typeface="+mj-lt"/>
                        <a:buNone/>
                      </a:pPr>
                      <a:r>
                        <a:rPr lang="en-US" sz="1400" b="1" i="1" noProof="0" dirty="0"/>
                        <a:t>3 months after the starting date at the latest </a:t>
                      </a:r>
                    </a:p>
                    <a:p>
                      <a:pPr marL="0" indent="0">
                        <a:buFont typeface="+mj-lt"/>
                        <a:buNone/>
                      </a:pPr>
                      <a:endParaRPr lang="en-US" sz="1400" b="1" noProof="0" dirty="0"/>
                    </a:p>
                  </a:txBody>
                  <a:tcPr/>
                </a:tc>
                <a:tc>
                  <a:txBody>
                    <a:bodyPr/>
                    <a:lstStyle/>
                    <a:p>
                      <a:pPr marL="0" indent="0">
                        <a:buFont typeface="+mj-lt"/>
                        <a:buNone/>
                      </a:pPr>
                      <a:r>
                        <a:rPr lang="en-US" sz="1400" b="1" noProof="0" dirty="0"/>
                        <a:t>Information and prevention visit </a:t>
                      </a:r>
                    </a:p>
                  </a:txBody>
                  <a:tcPr/>
                </a:tc>
                <a:tc>
                  <a:txBody>
                    <a:bodyPr/>
                    <a:lstStyle/>
                    <a:p>
                      <a:pPr marL="0" marR="0" lvl="0" indent="0" algn="just" defTabSz="801929"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effectLst/>
                          <a:latin typeface="+mn-lt"/>
                          <a:ea typeface="+mn-ea"/>
                          <a:cs typeface="+mn-cs"/>
                        </a:rPr>
                        <a:t>The VIP is carried out: </a:t>
                      </a:r>
                    </a:p>
                    <a:p>
                      <a:pPr marL="285750" marR="0" lvl="0" indent="-285750" algn="just" defTabSz="801929" rtl="0" eaLnBrk="1" fontAlgn="auto" latinLnBrk="0" hangingPunct="1">
                        <a:lnSpc>
                          <a:spcPct val="100000"/>
                        </a:lnSpc>
                        <a:spcBef>
                          <a:spcPts val="0"/>
                        </a:spcBef>
                        <a:spcAft>
                          <a:spcPts val="0"/>
                        </a:spcAft>
                        <a:buClrTx/>
                        <a:buSzTx/>
                        <a:buFontTx/>
                        <a:buChar char="-"/>
                        <a:tabLst/>
                        <a:defRPr/>
                      </a:pPr>
                      <a:r>
                        <a:rPr lang="en-US" sz="1400" kern="1200" noProof="0" dirty="0">
                          <a:solidFill>
                            <a:schemeClr val="dk1"/>
                          </a:solidFill>
                          <a:effectLst/>
                          <a:latin typeface="+mn-lt"/>
                          <a:ea typeface="+mn-ea"/>
                          <a:cs typeface="+mn-cs"/>
                        </a:rPr>
                        <a:t>on appointment</a:t>
                      </a:r>
                    </a:p>
                    <a:p>
                      <a:pPr marL="285750" marR="0" lvl="0" indent="-285750" algn="just" defTabSz="801929" rtl="0" eaLnBrk="1" fontAlgn="auto" latinLnBrk="0" hangingPunct="1">
                        <a:lnSpc>
                          <a:spcPct val="100000"/>
                        </a:lnSpc>
                        <a:spcBef>
                          <a:spcPts val="0"/>
                        </a:spcBef>
                        <a:spcAft>
                          <a:spcPts val="0"/>
                        </a:spcAft>
                        <a:buClrTx/>
                        <a:buSzTx/>
                        <a:buFontTx/>
                        <a:buChar char="-"/>
                        <a:tabLst/>
                        <a:defRPr/>
                      </a:pPr>
                      <a:r>
                        <a:rPr lang="en-US" sz="1400" kern="1200" noProof="0" dirty="0">
                          <a:solidFill>
                            <a:schemeClr val="dk1"/>
                          </a:solidFill>
                          <a:effectLst/>
                          <a:latin typeface="+mn-lt"/>
                          <a:ea typeface="+mn-ea"/>
                          <a:cs typeface="+mn-cs"/>
                        </a:rPr>
                        <a:t>by the occupational physician or health professional </a:t>
                      </a:r>
                    </a:p>
                    <a:p>
                      <a:pPr marL="285750" marR="0" lvl="0" indent="-285750" algn="just" defTabSz="801929" rtl="0" eaLnBrk="1" fontAlgn="auto" latinLnBrk="0" hangingPunct="1">
                        <a:lnSpc>
                          <a:spcPct val="100000"/>
                        </a:lnSpc>
                        <a:spcBef>
                          <a:spcPts val="0"/>
                        </a:spcBef>
                        <a:spcAft>
                          <a:spcPts val="0"/>
                        </a:spcAft>
                        <a:buClrTx/>
                        <a:buSzTx/>
                        <a:buFontTx/>
                        <a:buChar char="-"/>
                        <a:tabLst/>
                        <a:defRPr/>
                      </a:pPr>
                      <a:r>
                        <a:rPr lang="en-US" sz="1400" kern="1200" noProof="0" dirty="0">
                          <a:solidFill>
                            <a:schemeClr val="dk1"/>
                          </a:solidFill>
                          <a:effectLst/>
                          <a:latin typeface="+mn-lt"/>
                          <a:ea typeface="+mn-ea"/>
                          <a:cs typeface="+mn-cs"/>
                        </a:rPr>
                        <a:t>in order to determine if the employee is able to work. </a:t>
                      </a:r>
                    </a:p>
                  </a:txBody>
                  <a:tcPr/>
                </a:tc>
                <a:extLst>
                  <a:ext uri="{0D108BD9-81ED-4DB2-BD59-A6C34878D82A}">
                    <a16:rowId xmlns:a16="http://schemas.microsoft.com/office/drawing/2014/main" val="1440108189"/>
                  </a:ext>
                </a:extLst>
              </a:tr>
              <a:tr h="1097571">
                <a:tc>
                  <a:txBody>
                    <a:bodyPr/>
                    <a:lstStyle/>
                    <a:p>
                      <a:pPr marL="0" indent="0">
                        <a:buFont typeface="+mj-lt"/>
                        <a:buNone/>
                      </a:pPr>
                      <a:r>
                        <a:rPr lang="en-US" sz="1400" b="1" i="1" noProof="0" dirty="0"/>
                        <a:t>As soon as possible after the starting date</a:t>
                      </a:r>
                    </a:p>
                  </a:txBody>
                  <a:tcPr/>
                </a:tc>
                <a:tc>
                  <a:txBody>
                    <a:bodyPr/>
                    <a:lstStyle/>
                    <a:p>
                      <a:pPr marL="0" indent="0">
                        <a:buFont typeface="+mj-lt"/>
                        <a:buNone/>
                      </a:pPr>
                      <a:r>
                        <a:rPr lang="en-US" sz="1400" b="1" noProof="0" dirty="0"/>
                        <a:t>Preparing a staff register </a:t>
                      </a:r>
                    </a:p>
                  </a:txBody>
                  <a:tcPr/>
                </a:tc>
                <a:tc>
                  <a:txBody>
                    <a:bodyPr/>
                    <a:lstStyle/>
                    <a:p>
                      <a:pPr marL="0" marR="0" lvl="0" indent="0" algn="just" defTabSz="801929" rtl="0" eaLnBrk="1" fontAlgn="auto" latinLnBrk="0" hangingPunct="1">
                        <a:lnSpc>
                          <a:spcPct val="100000"/>
                        </a:lnSpc>
                        <a:spcBef>
                          <a:spcPts val="0"/>
                        </a:spcBef>
                        <a:spcAft>
                          <a:spcPts val="0"/>
                        </a:spcAft>
                        <a:buClrTx/>
                        <a:buSzTx/>
                        <a:buFontTx/>
                        <a:buNone/>
                        <a:tabLst/>
                        <a:defRPr/>
                      </a:pPr>
                      <a:r>
                        <a:rPr lang="en-US" sz="1400" noProof="0" dirty="0"/>
                        <a:t>Regardless of the number of employees, </a:t>
                      </a:r>
                      <a:r>
                        <a:rPr lang="en-US" sz="1400" kern="1200" noProof="0" dirty="0">
                          <a:solidFill>
                            <a:schemeClr val="dk1"/>
                          </a:solidFill>
                          <a:effectLst/>
                          <a:latin typeface="+mn-lt"/>
                          <a:ea typeface="+mn-ea"/>
                          <a:cs typeface="+mn-cs"/>
                        </a:rPr>
                        <a:t>the employer must keep and update a staff register, from the first hiring, indicating, in chronological order of hiring: employee’s name, date of birth, job position, date of hire, end date of contract and type of contract.</a:t>
                      </a:r>
                    </a:p>
                  </a:txBody>
                  <a:tcPr/>
                </a:tc>
                <a:extLst>
                  <a:ext uri="{0D108BD9-81ED-4DB2-BD59-A6C34878D82A}">
                    <a16:rowId xmlns:a16="http://schemas.microsoft.com/office/drawing/2014/main" val="1375630461"/>
                  </a:ext>
                </a:extLst>
              </a:tr>
            </a:tbl>
          </a:graphicData>
        </a:graphic>
      </p:graphicFrame>
      <p:pic>
        <p:nvPicPr>
          <p:cNvPr id="11" name="Graphique 10" descr="Stylo de calligraphie avec un remplissage uni">
            <a:extLst>
              <a:ext uri="{FF2B5EF4-FFF2-40B4-BE49-F238E27FC236}">
                <a16:creationId xmlns:a16="http://schemas.microsoft.com/office/drawing/2014/main" id="{61E021BE-6607-4E4E-8376-DD924C8CC9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09682">
            <a:off x="1773729" y="1406141"/>
            <a:ext cx="371502" cy="408572"/>
          </a:xfrm>
          <a:prstGeom prst="rect">
            <a:avLst/>
          </a:prstGeom>
        </p:spPr>
      </p:pic>
      <p:pic>
        <p:nvPicPr>
          <p:cNvPr id="12" name="Graphique 11" descr="Blog avec un remplissage uni">
            <a:extLst>
              <a:ext uri="{FF2B5EF4-FFF2-40B4-BE49-F238E27FC236}">
                <a16:creationId xmlns:a16="http://schemas.microsoft.com/office/drawing/2014/main" id="{AE19B7E3-88B3-43D7-81FB-CF456DDB42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933" y="2858166"/>
            <a:ext cx="659837" cy="659837"/>
          </a:xfrm>
          <a:prstGeom prst="rect">
            <a:avLst/>
          </a:prstGeom>
        </p:spPr>
      </p:pic>
      <p:pic>
        <p:nvPicPr>
          <p:cNvPr id="13" name="Graphique 12" descr="Euro avec un remplissage uni">
            <a:extLst>
              <a:ext uri="{FF2B5EF4-FFF2-40B4-BE49-F238E27FC236}">
                <a16:creationId xmlns:a16="http://schemas.microsoft.com/office/drawing/2014/main" id="{5A5454B8-A610-48DB-A365-797A393B41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61181">
            <a:off x="2728824" y="3991470"/>
            <a:ext cx="364359" cy="364359"/>
          </a:xfrm>
          <a:prstGeom prst="rect">
            <a:avLst/>
          </a:prstGeom>
        </p:spPr>
      </p:pic>
      <p:pic>
        <p:nvPicPr>
          <p:cNvPr id="15" name="Graphique 14" descr="Stéthoscope avec un remplissage uni">
            <a:extLst>
              <a:ext uri="{FF2B5EF4-FFF2-40B4-BE49-F238E27FC236}">
                <a16:creationId xmlns:a16="http://schemas.microsoft.com/office/drawing/2014/main" id="{82F07D50-C90C-4159-9677-F8F126564C9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17047">
            <a:off x="3474086" y="5252584"/>
            <a:ext cx="490722" cy="490722"/>
          </a:xfrm>
          <a:prstGeom prst="rect">
            <a:avLst/>
          </a:prstGeom>
        </p:spPr>
      </p:pic>
      <p:pic>
        <p:nvPicPr>
          <p:cNvPr id="17" name="Graphique 16" descr="Porte-bloc avec un remplissage uni">
            <a:extLst>
              <a:ext uri="{FF2B5EF4-FFF2-40B4-BE49-F238E27FC236}">
                <a16:creationId xmlns:a16="http://schemas.microsoft.com/office/drawing/2014/main" id="{BCFFDA02-E97E-4921-9602-5F3E755B86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04405" y="6396686"/>
            <a:ext cx="572053" cy="572053"/>
          </a:xfrm>
          <a:prstGeom prst="rect">
            <a:avLst/>
          </a:prstGeom>
        </p:spPr>
      </p:pic>
      <p:pic>
        <p:nvPicPr>
          <p:cNvPr id="14" name="Graphique 13" descr="Atterrissage avec un remplissage uni">
            <a:extLst>
              <a:ext uri="{FF2B5EF4-FFF2-40B4-BE49-F238E27FC236}">
                <a16:creationId xmlns:a16="http://schemas.microsoft.com/office/drawing/2014/main" id="{E1148982-9E87-4C6C-8A32-1C804A3C808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0096" y="197157"/>
            <a:ext cx="718077" cy="718077"/>
          </a:xfrm>
          <a:prstGeom prst="rect">
            <a:avLst/>
          </a:prstGeom>
        </p:spPr>
      </p:pic>
      <p:sp>
        <p:nvSpPr>
          <p:cNvPr id="3" name="Espace réservé du numéro de diapositive 2">
            <a:extLst>
              <a:ext uri="{FF2B5EF4-FFF2-40B4-BE49-F238E27FC236}">
                <a16:creationId xmlns:a16="http://schemas.microsoft.com/office/drawing/2014/main" id="{D7380CE5-22EB-47E0-A47F-4DADACE2947D}"/>
              </a:ext>
            </a:extLst>
          </p:cNvPr>
          <p:cNvSpPr>
            <a:spLocks noGrp="1"/>
          </p:cNvSpPr>
          <p:nvPr>
            <p:ph type="sldNum" sz="quarter" idx="11"/>
          </p:nvPr>
        </p:nvSpPr>
        <p:spPr/>
        <p:txBody>
          <a:bodyPr/>
          <a:lstStyle/>
          <a:p>
            <a:r>
              <a:rPr lang="fr-FR" dirty="0"/>
              <a:t>p. </a:t>
            </a:r>
            <a:fld id="{21360FCE-6014-4213-B306-F46D0DFE8AC7}" type="slidenum">
              <a:rPr lang="fr-FR" smtClean="0"/>
              <a:pPr/>
              <a:t>4</a:t>
            </a:fld>
            <a:endParaRPr lang="fr-FR" dirty="0"/>
          </a:p>
        </p:txBody>
      </p:sp>
    </p:spTree>
    <p:extLst>
      <p:ext uri="{BB962C8B-B14F-4D97-AF65-F5344CB8AC3E}">
        <p14:creationId xmlns:p14="http://schemas.microsoft.com/office/powerpoint/2010/main" val="93515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dirty="0"/>
              <a:t>p. </a:t>
            </a:r>
            <a:fld id="{21360FCE-6014-4213-B306-F46D0DFE8AC7}" type="slidenum">
              <a:rPr lang="fr-FR" smtClean="0"/>
              <a:pPr/>
              <a:t>5</a:t>
            </a:fld>
            <a:endParaRPr lang="fr-FR" dirty="0"/>
          </a:p>
        </p:txBody>
      </p:sp>
      <p:sp>
        <p:nvSpPr>
          <p:cNvPr id="5" name="Titre 4"/>
          <p:cNvSpPr>
            <a:spLocks noGrp="1"/>
          </p:cNvSpPr>
          <p:nvPr>
            <p:ph type="title"/>
          </p:nvPr>
        </p:nvSpPr>
        <p:spPr>
          <a:xfrm>
            <a:off x="464897" y="495304"/>
            <a:ext cx="9938059" cy="856418"/>
          </a:xfrm>
        </p:spPr>
        <p:txBody>
          <a:bodyPr>
            <a:normAutofit/>
          </a:bodyPr>
          <a:lstStyle/>
          <a:p>
            <a:pPr marL="450850" indent="-358775"/>
            <a:r>
              <a:rPr lang="fr-FR" sz="2400" dirty="0"/>
              <a:t>			Signing a French employment contract: the basics</a:t>
            </a:r>
          </a:p>
        </p:txBody>
      </p:sp>
      <p:sp>
        <p:nvSpPr>
          <p:cNvPr id="4" name="Espace réservé du texte 3"/>
          <p:cNvSpPr>
            <a:spLocks noGrp="1"/>
          </p:cNvSpPr>
          <p:nvPr>
            <p:ph type="body" sz="quarter" idx="12"/>
          </p:nvPr>
        </p:nvSpPr>
        <p:spPr>
          <a:xfrm>
            <a:off x="351717" y="923513"/>
            <a:ext cx="10164417" cy="5687352"/>
          </a:xfrm>
        </p:spPr>
        <p:txBody>
          <a:bodyPr>
            <a:normAutofit/>
          </a:bodyPr>
          <a:lstStyle/>
          <a:p>
            <a:pPr marL="285750" indent="-285750" algn="just">
              <a:buFont typeface="Wingdings" panose="05000000000000000000" pitchFamily="2" charset="2"/>
              <a:buChar char="§"/>
            </a:pPr>
            <a:endParaRPr lang="en-US" sz="1400" b="0" i="0" dirty="0">
              <a:solidFill>
                <a:schemeClr val="tx1"/>
              </a:solidFill>
              <a:latin typeface="+mn-lt"/>
            </a:endParaRPr>
          </a:p>
          <a:p>
            <a:pPr marL="1588" lvl="2" indent="0" algn="just">
              <a:buClr>
                <a:schemeClr val="accent6">
                  <a:lumMod val="10000"/>
                </a:schemeClr>
              </a:buClr>
              <a:buNone/>
            </a:pPr>
            <a:r>
              <a:rPr lang="en-US" sz="1600" dirty="0">
                <a:solidFill>
                  <a:schemeClr val="accent6">
                    <a:lumMod val="25000"/>
                  </a:schemeClr>
                </a:solidFill>
              </a:rPr>
              <a:t>Requirements to have in mind when signing a French employment contract </a:t>
            </a:r>
          </a:p>
          <a:p>
            <a:pPr marL="466725" lvl="2" indent="-285750" algn="just">
              <a:buClr>
                <a:schemeClr val="accent2">
                  <a:lumMod val="75000"/>
                </a:schemeClr>
              </a:buClr>
              <a:buFont typeface="Wingdings" panose="05000000000000000000" pitchFamily="2" charset="2"/>
              <a:buChar char="Ø"/>
            </a:pPr>
            <a:r>
              <a:rPr lang="en-US" sz="1300" dirty="0">
                <a:solidFill>
                  <a:srgbClr val="000000"/>
                </a:solidFill>
                <a:latin typeface="Filson Pro Regular"/>
                <a:cs typeface="Times New Roman" panose="02020603050405020304" pitchFamily="18" charset="0"/>
              </a:rPr>
              <a:t>There is no standard employment contract</a:t>
            </a:r>
          </a:p>
          <a:p>
            <a:pPr marL="1066800" lvl="6" indent="-171450" algn="just">
              <a:spcAft>
                <a:spcPts val="600"/>
              </a:spcAft>
              <a:buClr>
                <a:schemeClr val="accent5">
                  <a:lumMod val="75000"/>
                </a:schemeClr>
              </a:buClr>
              <a:buFont typeface="Arial" panose="020B0604020202020204" pitchFamily="34" charset="0"/>
              <a:buChar char="•"/>
            </a:pPr>
            <a:r>
              <a:rPr lang="en-US" sz="1200" dirty="0"/>
              <a:t>French employment contract is not a copy-paste of the original foreign employment contract </a:t>
            </a:r>
          </a:p>
          <a:p>
            <a:pPr marL="466725" lvl="2" indent="-285750" algn="just">
              <a:buClr>
                <a:schemeClr val="accent2">
                  <a:lumMod val="75000"/>
                </a:schemeClr>
              </a:buClr>
              <a:buFont typeface="Wingdings" panose="05000000000000000000" pitchFamily="2" charset="2"/>
              <a:buChar char="Ø"/>
            </a:pPr>
            <a:r>
              <a:rPr lang="en-US" sz="1300" dirty="0">
                <a:solidFill>
                  <a:srgbClr val="000000"/>
                </a:solidFill>
                <a:latin typeface="Filson Pro Regular"/>
                <a:cs typeface="Times New Roman" panose="02020603050405020304" pitchFamily="18" charset="0"/>
              </a:rPr>
              <a:t>The role of the Collective Bargaining Agreement (“CBA”) </a:t>
            </a:r>
          </a:p>
          <a:p>
            <a:pPr marL="1066800" lvl="6" indent="-171450" algn="just">
              <a:spcAft>
                <a:spcPts val="600"/>
              </a:spcAft>
              <a:buClr>
                <a:schemeClr val="accent5">
                  <a:lumMod val="75000"/>
                </a:schemeClr>
              </a:buClr>
              <a:buFont typeface="Arial" panose="020B0604020202020204" pitchFamily="34" charset="0"/>
              <a:buChar char="•"/>
            </a:pPr>
            <a:r>
              <a:rPr lang="en-US" sz="1200" dirty="0"/>
              <a:t>Agreements negotiated between employers' professional organizations and trade unions representing employees.</a:t>
            </a:r>
          </a:p>
          <a:p>
            <a:pPr marL="1066800" lvl="6" indent="-171450" algn="just">
              <a:spcAft>
                <a:spcPts val="600"/>
              </a:spcAft>
              <a:buClr>
                <a:schemeClr val="accent5">
                  <a:lumMod val="75000"/>
                </a:schemeClr>
              </a:buClr>
              <a:buFont typeface="Arial" panose="020B0604020202020204" pitchFamily="34" charset="0"/>
              <a:buChar char="•"/>
            </a:pPr>
            <a:r>
              <a:rPr lang="en-US" sz="1200" dirty="0"/>
              <a:t>They complement the Labor Code by providing social guarantees to employees concerning their working conditions and employment. </a:t>
            </a:r>
          </a:p>
          <a:p>
            <a:pPr marL="1066800" lvl="6" indent="-171450" algn="just">
              <a:spcAft>
                <a:spcPts val="600"/>
              </a:spcAft>
              <a:buClr>
                <a:schemeClr val="accent5">
                  <a:lumMod val="75000"/>
                </a:schemeClr>
              </a:buClr>
              <a:buFont typeface="Arial" panose="020B0604020202020204" pitchFamily="34" charset="0"/>
              <a:buChar char="•"/>
            </a:pPr>
            <a:r>
              <a:rPr lang="en-US" sz="1200" dirty="0"/>
              <a:t>Every employer must apply a CBA depending on its field of activity </a:t>
            </a:r>
          </a:p>
          <a:p>
            <a:pPr marL="466725" lvl="2" indent="-285750" algn="just">
              <a:buClr>
                <a:schemeClr val="accent2">
                  <a:lumMod val="75000"/>
                </a:schemeClr>
              </a:buClr>
              <a:buFont typeface="Wingdings" panose="05000000000000000000" pitchFamily="2" charset="2"/>
              <a:buChar char="Ø"/>
            </a:pPr>
            <a:r>
              <a:rPr lang="en-US" sz="1300" dirty="0">
                <a:solidFill>
                  <a:srgbClr val="000000"/>
                </a:solidFill>
                <a:latin typeface="Filson Pro Regular"/>
                <a:cs typeface="Times New Roman" panose="02020603050405020304" pitchFamily="18" charset="0"/>
              </a:rPr>
              <a:t>What are the basic terms of employment contract</a:t>
            </a:r>
          </a:p>
          <a:p>
            <a:pPr marL="1066800" lvl="6" indent="-171450" algn="just">
              <a:spcAft>
                <a:spcPts val="600"/>
              </a:spcAft>
              <a:buClr>
                <a:schemeClr val="accent5">
                  <a:lumMod val="75000"/>
                </a:schemeClr>
              </a:buClr>
              <a:buFont typeface="Arial" panose="020B0604020202020204" pitchFamily="34" charset="0"/>
              <a:buChar char="•"/>
            </a:pPr>
            <a:r>
              <a:rPr lang="en-US" sz="1200" dirty="0"/>
              <a:t>Trial period, remuneration, working time, place of work…</a:t>
            </a:r>
          </a:p>
          <a:p>
            <a:pPr marL="466725" lvl="2" indent="-285750" algn="just">
              <a:buClr>
                <a:schemeClr val="accent2">
                  <a:lumMod val="75000"/>
                </a:schemeClr>
              </a:buClr>
              <a:buFont typeface="Wingdings" panose="05000000000000000000" pitchFamily="2" charset="2"/>
              <a:buChar char="Ø"/>
            </a:pPr>
            <a:r>
              <a:rPr lang="en-US" sz="1300" dirty="0">
                <a:solidFill>
                  <a:srgbClr val="000000"/>
                </a:solidFill>
                <a:latin typeface="Filson Pro Regular"/>
                <a:cs typeface="Times New Roman" panose="02020603050405020304" pitchFamily="18" charset="0"/>
              </a:rPr>
              <a:t>Special focus on job description and working time</a:t>
            </a:r>
          </a:p>
          <a:p>
            <a:pPr marL="1066800" lvl="6" indent="-171450" algn="just">
              <a:spcAft>
                <a:spcPts val="600"/>
              </a:spcAft>
              <a:buClr>
                <a:schemeClr val="accent5">
                  <a:lumMod val="75000"/>
                </a:schemeClr>
              </a:buClr>
              <a:buFont typeface="Arial" panose="020B0604020202020204" pitchFamily="34" charset="0"/>
              <a:buChar char="•"/>
            </a:pPr>
            <a:r>
              <a:rPr lang="en-US" sz="1200" dirty="0"/>
              <a:t>Not always 35h a week</a:t>
            </a:r>
            <a:r>
              <a:rPr lang="fr-FR" sz="1200" dirty="0"/>
              <a:t>!</a:t>
            </a:r>
          </a:p>
          <a:p>
            <a:pPr marL="1066800" lvl="6" indent="-171450" algn="just">
              <a:spcAft>
                <a:spcPts val="600"/>
              </a:spcAft>
              <a:buClr>
                <a:schemeClr val="accent5">
                  <a:lumMod val="75000"/>
                </a:schemeClr>
              </a:buClr>
              <a:buFont typeface="Arial" panose="020B0604020202020204" pitchFamily="34" charset="0"/>
              <a:buChar char="•"/>
            </a:pPr>
            <a:r>
              <a:rPr lang="en-US" sz="1200" dirty="0">
                <a:solidFill>
                  <a:srgbClr val="000000"/>
                </a:solidFill>
                <a:latin typeface="Filson Pro Regular"/>
                <a:cs typeface="Times New Roman" panose="02020603050405020304" pitchFamily="18" charset="0"/>
              </a:rPr>
              <a:t>Beware of the French Tax on a permanent establishment</a:t>
            </a:r>
            <a:endParaRPr lang="en-US" sz="1200" dirty="0"/>
          </a:p>
          <a:p>
            <a:pPr marL="466725" lvl="2" indent="-285750" algn="just">
              <a:buClr>
                <a:schemeClr val="accent2">
                  <a:lumMod val="75000"/>
                </a:schemeClr>
              </a:buClr>
              <a:buFont typeface="Wingdings" panose="05000000000000000000" pitchFamily="2" charset="2"/>
              <a:buChar char="Ø"/>
            </a:pPr>
            <a:r>
              <a:rPr lang="en-US" sz="1300" dirty="0">
                <a:solidFill>
                  <a:srgbClr val="000000"/>
                </a:solidFill>
                <a:latin typeface="Filson Pro Regular"/>
                <a:cs typeface="Times New Roman" panose="02020603050405020304" pitchFamily="18" charset="0"/>
              </a:rPr>
              <a:t>Restrictive covenants</a:t>
            </a:r>
          </a:p>
          <a:p>
            <a:pPr marL="1066800" lvl="6" indent="-171450" algn="just">
              <a:spcAft>
                <a:spcPts val="600"/>
              </a:spcAft>
              <a:buClr>
                <a:schemeClr val="accent5">
                  <a:lumMod val="75000"/>
                </a:schemeClr>
              </a:buClr>
              <a:buFont typeface="Arial" panose="020B0604020202020204" pitchFamily="34" charset="0"/>
              <a:buChar char="•"/>
            </a:pPr>
            <a:r>
              <a:rPr lang="en-US" sz="1200" dirty="0"/>
              <a:t>Non-competition clause </a:t>
            </a:r>
          </a:p>
          <a:p>
            <a:pPr marL="1066800" lvl="6" indent="-171450" algn="just">
              <a:spcAft>
                <a:spcPts val="600"/>
              </a:spcAft>
              <a:buClr>
                <a:schemeClr val="accent5">
                  <a:lumMod val="75000"/>
                </a:schemeClr>
              </a:buClr>
              <a:buFont typeface="Arial" panose="020B0604020202020204" pitchFamily="34" charset="0"/>
              <a:buChar char="•"/>
            </a:pPr>
            <a:r>
              <a:rPr lang="en-US" sz="1200" dirty="0"/>
              <a:t>Non solicitation clause </a:t>
            </a:r>
            <a:endParaRPr lang="en-US" sz="1300" dirty="0">
              <a:solidFill>
                <a:srgbClr val="000000"/>
              </a:solidFill>
              <a:latin typeface="Filson Pro Regular"/>
              <a:cs typeface="Times New Roman" panose="02020603050405020304" pitchFamily="18" charset="0"/>
            </a:endParaRPr>
          </a:p>
          <a:p>
            <a:pPr marL="466725" lvl="2" indent="-285750" algn="just">
              <a:buClr>
                <a:schemeClr val="accent2">
                  <a:lumMod val="75000"/>
                </a:schemeClr>
              </a:buClr>
              <a:buFont typeface="Wingdings" panose="05000000000000000000" pitchFamily="2" charset="2"/>
              <a:buChar char="Ø"/>
            </a:pPr>
            <a:r>
              <a:rPr lang="en-US" sz="1300" dirty="0">
                <a:solidFill>
                  <a:srgbClr val="000000"/>
                </a:solidFill>
                <a:latin typeface="Filson Pro Regular"/>
                <a:cs typeface="Times New Roman" panose="02020603050405020304" pitchFamily="18" charset="0"/>
              </a:rPr>
              <a:t>Implicit duties of employers and employees (</a:t>
            </a:r>
            <a:r>
              <a:rPr lang="en-US" sz="1200" dirty="0"/>
              <a:t>safety, loyalty</a:t>
            </a:r>
            <a:r>
              <a:rPr lang="en-US" sz="1300" dirty="0">
                <a:solidFill>
                  <a:srgbClr val="000000"/>
                </a:solidFill>
                <a:latin typeface="Filson Pro Regular"/>
                <a:cs typeface="Times New Roman" panose="02020603050405020304" pitchFamily="18" charset="0"/>
              </a:rPr>
              <a:t>) </a:t>
            </a:r>
          </a:p>
          <a:p>
            <a:pPr lvl="6" algn="just">
              <a:spcAft>
                <a:spcPts val="600"/>
              </a:spcAft>
              <a:buClr>
                <a:schemeClr val="accent1"/>
              </a:buClr>
            </a:pPr>
            <a:endParaRPr lang="en-US" sz="1200" dirty="0"/>
          </a:p>
          <a:p>
            <a:pPr marL="1066800" lvl="6" indent="-171450" algn="just">
              <a:spcAft>
                <a:spcPts val="600"/>
              </a:spcAft>
              <a:buClr>
                <a:schemeClr val="accent1"/>
              </a:buClr>
              <a:buFont typeface="Arial" panose="020B0604020202020204" pitchFamily="34" charset="0"/>
              <a:buChar char="•"/>
            </a:pPr>
            <a:endParaRPr lang="en-US" sz="1200" dirty="0"/>
          </a:p>
          <a:p>
            <a:pPr lvl="2" algn="just">
              <a:buClr>
                <a:schemeClr val="accent1"/>
              </a:buClr>
              <a:buFont typeface="Wingdings" panose="05000000000000000000" pitchFamily="2" charset="2"/>
              <a:buChar char="§"/>
            </a:pPr>
            <a:endParaRPr lang="en-US" sz="1700" b="0" dirty="0">
              <a:solidFill>
                <a:schemeClr val="accent6">
                  <a:lumMod val="25000"/>
                </a:schemeClr>
              </a:solidFill>
            </a:endParaRPr>
          </a:p>
          <a:p>
            <a:pPr marL="466725" lvl="2" indent="-285750" algn="just">
              <a:buClr>
                <a:schemeClr val="accent1"/>
              </a:buClr>
              <a:buFont typeface="Wingdings" panose="05000000000000000000" pitchFamily="2" charset="2"/>
              <a:buChar char="Ø"/>
            </a:pPr>
            <a:endParaRPr lang="fr-FR" sz="1400" b="0" dirty="0">
              <a:effectLst/>
              <a:latin typeface="Filson Pro Regular"/>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endParaRPr lang="en-US" sz="1400" b="0" dirty="0">
              <a:solidFill>
                <a:schemeClr val="tx1"/>
              </a:solidFill>
              <a:latin typeface="+mn-lt"/>
            </a:endParaRPr>
          </a:p>
          <a:p>
            <a:pPr marL="285750" indent="-285750" algn="just">
              <a:buFont typeface="Wingdings" panose="05000000000000000000" pitchFamily="2" charset="2"/>
              <a:buChar char="§"/>
            </a:pPr>
            <a:endParaRPr lang="en-US" sz="1400" b="0" i="0" dirty="0">
              <a:solidFill>
                <a:schemeClr val="tx1"/>
              </a:solidFill>
              <a:latin typeface="+mn-lt"/>
            </a:endParaRPr>
          </a:p>
          <a:p>
            <a:pPr algn="just"/>
            <a:endParaRPr lang="en-US" sz="1400" b="0" i="0" dirty="0">
              <a:solidFill>
                <a:schemeClr val="tx1"/>
              </a:solidFill>
              <a:latin typeface="+mn-lt"/>
            </a:endParaRPr>
          </a:p>
          <a:p>
            <a:pPr marL="285750" indent="-285750" algn="just">
              <a:buFont typeface="Wingdings" panose="05000000000000000000" pitchFamily="2" charset="2"/>
              <a:buChar char="§"/>
            </a:pPr>
            <a:endParaRPr lang="en-US" sz="1400" b="0" i="0" dirty="0">
              <a:solidFill>
                <a:schemeClr val="tx1"/>
              </a:solidFill>
              <a:latin typeface="+mn-lt"/>
            </a:endParaRPr>
          </a:p>
          <a:p>
            <a:pPr marL="285750" indent="-285750" algn="just">
              <a:buFont typeface="Wingdings" panose="05000000000000000000" pitchFamily="2" charset="2"/>
              <a:buChar char="§"/>
            </a:pPr>
            <a:endParaRPr lang="en-US" sz="1400" b="0" i="0" dirty="0">
              <a:solidFill>
                <a:schemeClr val="tx1"/>
              </a:solidFill>
              <a:latin typeface="+mn-lt"/>
            </a:endParaRPr>
          </a:p>
        </p:txBody>
      </p:sp>
      <p:pic>
        <p:nvPicPr>
          <p:cNvPr id="6" name="Graphique 5" descr="Poignée de main avec un remplissage uni">
            <a:extLst>
              <a:ext uri="{FF2B5EF4-FFF2-40B4-BE49-F238E27FC236}">
                <a16:creationId xmlns:a16="http://schemas.microsoft.com/office/drawing/2014/main" id="{DD67EE0E-72AD-4A48-889B-0EC3399DE4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5148" y="2122614"/>
            <a:ext cx="646585" cy="646585"/>
          </a:xfrm>
          <a:prstGeom prst="rect">
            <a:avLst/>
          </a:prstGeom>
        </p:spPr>
      </p:pic>
      <p:pic>
        <p:nvPicPr>
          <p:cNvPr id="13" name="Graphique 12" descr="Travail à domicile avec un remplissage uni">
            <a:extLst>
              <a:ext uri="{FF2B5EF4-FFF2-40B4-BE49-F238E27FC236}">
                <a16:creationId xmlns:a16="http://schemas.microsoft.com/office/drawing/2014/main" id="{7668A2D7-CBC8-4670-B7DC-1E1616EF95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0707" y="4701924"/>
            <a:ext cx="465765" cy="465765"/>
          </a:xfrm>
          <a:prstGeom prst="rect">
            <a:avLst/>
          </a:prstGeom>
        </p:spPr>
      </p:pic>
      <p:pic>
        <p:nvPicPr>
          <p:cNvPr id="15" name="Graphique 14" descr="Chronomètre 75% avec un remplissage uni">
            <a:extLst>
              <a:ext uri="{FF2B5EF4-FFF2-40B4-BE49-F238E27FC236}">
                <a16:creationId xmlns:a16="http://schemas.microsoft.com/office/drawing/2014/main" id="{E59AB0C0-B739-45CF-A9BA-4F882410D5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38869">
            <a:off x="5129720" y="4233597"/>
            <a:ext cx="371927" cy="371927"/>
          </a:xfrm>
          <a:prstGeom prst="rect">
            <a:avLst/>
          </a:prstGeom>
        </p:spPr>
      </p:pic>
      <p:pic>
        <p:nvPicPr>
          <p:cNvPr id="21" name="Graphique 20" descr="Panneau d’interdiction avec un remplissage uni">
            <a:extLst>
              <a:ext uri="{FF2B5EF4-FFF2-40B4-BE49-F238E27FC236}">
                <a16:creationId xmlns:a16="http://schemas.microsoft.com/office/drawing/2014/main" id="{7A888529-8A66-4230-AB0A-F78CB8A2CD9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34698" y="5585758"/>
            <a:ext cx="438583" cy="438583"/>
          </a:xfrm>
          <a:prstGeom prst="rect">
            <a:avLst/>
          </a:prstGeom>
        </p:spPr>
      </p:pic>
      <p:sp>
        <p:nvSpPr>
          <p:cNvPr id="24" name="Rectangle : coins arrondis 23">
            <a:extLst>
              <a:ext uri="{FF2B5EF4-FFF2-40B4-BE49-F238E27FC236}">
                <a16:creationId xmlns:a16="http://schemas.microsoft.com/office/drawing/2014/main" id="{11E624D3-CCD3-46AD-ADF3-371DBB905E50}"/>
              </a:ext>
            </a:extLst>
          </p:cNvPr>
          <p:cNvSpPr/>
          <p:nvPr/>
        </p:nvSpPr>
        <p:spPr>
          <a:xfrm>
            <a:off x="6832121" y="3485072"/>
            <a:ext cx="2940529" cy="1868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just"/>
            <a:r>
              <a:rPr lang="en-US" sz="1200" b="1" i="1" dirty="0">
                <a:solidFill>
                  <a:schemeClr val="tx1"/>
                </a:solidFill>
              </a:rPr>
              <a:t>Signing a French employment contract is recommended as soon as the employee is working in France for a significant period of time (i.e. more than for a few weeks)</a:t>
            </a:r>
          </a:p>
          <a:p>
            <a:pPr algn="ctr"/>
            <a:endParaRPr lang="en-US" sz="1200" b="1" i="1" dirty="0">
              <a:solidFill>
                <a:schemeClr val="tx1"/>
              </a:solidFill>
            </a:endParaRPr>
          </a:p>
        </p:txBody>
      </p:sp>
      <p:pic>
        <p:nvPicPr>
          <p:cNvPr id="26" name="Graphique 25" descr="Avertissement contour">
            <a:extLst>
              <a:ext uri="{FF2B5EF4-FFF2-40B4-BE49-F238E27FC236}">
                <a16:creationId xmlns:a16="http://schemas.microsoft.com/office/drawing/2014/main" id="{0A0F9551-58BD-4615-9A51-EB4953EBC7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15133" y="3492585"/>
            <a:ext cx="574504" cy="574504"/>
          </a:xfrm>
          <a:prstGeom prst="rect">
            <a:avLst/>
          </a:prstGeom>
        </p:spPr>
      </p:pic>
      <p:pic>
        <p:nvPicPr>
          <p:cNvPr id="30" name="Graphique 29" descr="Signature avec un remplissage uni">
            <a:extLst>
              <a:ext uri="{FF2B5EF4-FFF2-40B4-BE49-F238E27FC236}">
                <a16:creationId xmlns:a16="http://schemas.microsoft.com/office/drawing/2014/main" id="{65EE4E0D-78BB-4A2F-AB13-465CBA365DC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8782" y="132795"/>
            <a:ext cx="763935" cy="763935"/>
          </a:xfrm>
          <a:prstGeom prst="rect">
            <a:avLst/>
          </a:prstGeom>
        </p:spPr>
      </p:pic>
    </p:spTree>
    <p:extLst>
      <p:ext uri="{BB962C8B-B14F-4D97-AF65-F5344CB8AC3E}">
        <p14:creationId xmlns:p14="http://schemas.microsoft.com/office/powerpoint/2010/main" val="399582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dirty="0"/>
              <a:t>p. </a:t>
            </a:r>
            <a:fld id="{21360FCE-6014-4213-B306-F46D0DFE8AC7}" type="slidenum">
              <a:rPr lang="fr-FR" smtClean="0"/>
              <a:pPr/>
              <a:t>6</a:t>
            </a:fld>
            <a:endParaRPr lang="fr-FR" dirty="0"/>
          </a:p>
        </p:txBody>
      </p:sp>
      <p:sp>
        <p:nvSpPr>
          <p:cNvPr id="4" name="Espace réservé du texte 3"/>
          <p:cNvSpPr>
            <a:spLocks noGrp="1"/>
          </p:cNvSpPr>
          <p:nvPr>
            <p:ph type="body" sz="quarter" idx="12"/>
          </p:nvPr>
        </p:nvSpPr>
        <p:spPr>
          <a:xfrm>
            <a:off x="133350" y="923513"/>
            <a:ext cx="10404552" cy="5874047"/>
          </a:xfrm>
        </p:spPr>
        <p:txBody>
          <a:bodyPr lIns="360000" rIns="144000">
            <a:normAutofit fontScale="70000" lnSpcReduction="20000"/>
          </a:bodyPr>
          <a:lstStyle/>
          <a:p>
            <a:pPr marL="285750" indent="-285750" algn="just">
              <a:buFont typeface="Wingdings" panose="05000000000000000000" pitchFamily="2" charset="2"/>
              <a:buChar char="§"/>
            </a:pPr>
            <a:endParaRPr lang="en-US" sz="1400" b="0" i="0" dirty="0">
              <a:solidFill>
                <a:schemeClr val="tx1"/>
              </a:solidFill>
              <a:latin typeface="+mn-lt"/>
            </a:endParaRPr>
          </a:p>
          <a:p>
            <a:pPr marL="285750" indent="-285750" algn="just">
              <a:buFont typeface="Wingdings" panose="05000000000000000000" pitchFamily="2" charset="2"/>
              <a:buChar char="Ø"/>
            </a:pPr>
            <a:r>
              <a:rPr lang="en-US" sz="1600" b="0" dirty="0">
                <a:solidFill>
                  <a:schemeClr val="tx1"/>
                </a:solidFill>
                <a:latin typeface="+mn-lt"/>
              </a:rPr>
              <a:t>A foreign employee who works and leaves in France is, in principle, subject to French social protection legislation, irrespective of his/her nationality and the country in which the employer is registered. </a:t>
            </a:r>
          </a:p>
          <a:p>
            <a:pPr marL="285750" indent="-285750" algn="just">
              <a:buFont typeface="Wingdings" panose="05000000000000000000" pitchFamily="2" charset="2"/>
              <a:buChar char="Ø"/>
            </a:pPr>
            <a:r>
              <a:rPr lang="en-US" sz="1600" b="0" dirty="0">
                <a:solidFill>
                  <a:schemeClr val="tx1"/>
                </a:solidFill>
                <a:latin typeface="+mn-lt"/>
              </a:rPr>
              <a:t>The French social security system is protective and generous. It also offers extremely wide social security coverage.</a:t>
            </a:r>
          </a:p>
          <a:p>
            <a:pPr marL="285750" indent="-285750" algn="just">
              <a:buFont typeface="Wingdings" panose="05000000000000000000" pitchFamily="2" charset="2"/>
              <a:buChar char="Ø"/>
            </a:pPr>
            <a:r>
              <a:rPr lang="en-US" sz="1600" b="0" dirty="0">
                <a:solidFill>
                  <a:schemeClr val="tx1"/>
                </a:solidFill>
                <a:latin typeface="+mn-lt"/>
              </a:rPr>
              <a:t>The social security contributions cover the main following risks: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3 minutes to understand the French Social Security system - YouTube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981075" indent="-88900" algn="just" fontAlgn="base">
              <a:buFont typeface="Arial" panose="020B0604020202020204" pitchFamily="34" charset="0"/>
              <a:buChar char="•"/>
            </a:pPr>
            <a:r>
              <a:rPr lang="en-US" sz="1600" b="0" dirty="0">
                <a:solidFill>
                  <a:schemeClr val="tx1"/>
                </a:solidFill>
                <a:latin typeface="+mn-lt"/>
              </a:rPr>
              <a:t> Health, maternity, paternity, disability and death insurance</a:t>
            </a:r>
          </a:p>
          <a:p>
            <a:pPr marL="981075" indent="-88900" algn="just" fontAlgn="base">
              <a:buFont typeface="Arial" panose="020B0604020202020204" pitchFamily="34" charset="0"/>
              <a:buChar char="•"/>
            </a:pPr>
            <a:r>
              <a:rPr lang="en-US" sz="1600" b="0" dirty="0">
                <a:solidFill>
                  <a:schemeClr val="tx1"/>
                </a:solidFill>
              </a:rPr>
              <a:t> </a:t>
            </a:r>
            <a:r>
              <a:rPr lang="en-US" sz="1600" b="0" dirty="0">
                <a:solidFill>
                  <a:schemeClr val="tx1"/>
                </a:solidFill>
                <a:latin typeface="+mn-lt"/>
              </a:rPr>
              <a:t>Occupational accident and illness insurance</a:t>
            </a:r>
          </a:p>
          <a:p>
            <a:pPr marL="981075" indent="-88900" algn="just" fontAlgn="base">
              <a:buFont typeface="Arial" panose="020B0604020202020204" pitchFamily="34" charset="0"/>
              <a:buChar char="•"/>
            </a:pPr>
            <a:r>
              <a:rPr lang="en-US" sz="1600" b="0" dirty="0">
                <a:solidFill>
                  <a:schemeClr val="tx1"/>
                </a:solidFill>
                <a:latin typeface="+mn-lt"/>
              </a:rPr>
              <a:t> Government pension contributions</a:t>
            </a:r>
          </a:p>
          <a:p>
            <a:pPr marL="981075" indent="-88900" algn="just" fontAlgn="base">
              <a:buFont typeface="Arial" panose="020B0604020202020204" pitchFamily="34" charset="0"/>
              <a:buChar char="•"/>
            </a:pPr>
            <a:r>
              <a:rPr lang="en-US" sz="1600" b="0" dirty="0">
                <a:solidFill>
                  <a:schemeClr val="tx1"/>
                </a:solidFill>
                <a:latin typeface="+mn-lt"/>
              </a:rPr>
              <a:t> Family allowances</a:t>
            </a:r>
          </a:p>
          <a:p>
            <a:pPr marL="981075" indent="-88900" algn="just" fontAlgn="base">
              <a:buFont typeface="Arial" panose="020B0604020202020204" pitchFamily="34" charset="0"/>
              <a:buChar char="•"/>
            </a:pPr>
            <a:r>
              <a:rPr lang="en-US" sz="1600" b="0" dirty="0">
                <a:solidFill>
                  <a:schemeClr val="tx1"/>
                </a:solidFill>
                <a:latin typeface="+mn-lt"/>
              </a:rPr>
              <a:t> Unemployment benefits </a:t>
            </a:r>
          </a:p>
          <a:p>
            <a:pPr marL="285750" indent="-285750" algn="just">
              <a:buFont typeface="Wingdings" panose="05000000000000000000" pitchFamily="2" charset="2"/>
              <a:buChar char="Ø"/>
            </a:pPr>
            <a:r>
              <a:rPr lang="en-US" sz="1600" b="0" i="0" dirty="0">
                <a:solidFill>
                  <a:schemeClr val="tx1"/>
                </a:solidFill>
                <a:latin typeface="+mn-lt"/>
              </a:rPr>
              <a:t>The contributions are automatically deducted from the employees’ salary. Since 1st January 2019, income taxes are also directly collected on the employee’s salary, by the employer. </a:t>
            </a:r>
          </a:p>
          <a:p>
            <a:pPr marL="285750" indent="-285750" algn="just">
              <a:buClr>
                <a:schemeClr val="tx1">
                  <a:lumMod val="75000"/>
                  <a:lumOff val="25000"/>
                </a:schemeClr>
              </a:buClr>
              <a:buFont typeface="Wingdings" panose="05000000000000000000" pitchFamily="2" charset="2"/>
              <a:buChar char="Ø"/>
            </a:pPr>
            <a:r>
              <a:rPr lang="en-US" sz="1600" dirty="0">
                <a:effectLst/>
                <a:latin typeface="Calibri" panose="020F0502020204030204" pitchFamily="34" charset="0"/>
                <a:ea typeface="Arial" panose="020B0604020202020204" pitchFamily="34" charset="0"/>
                <a:cs typeface="Times New Roman" panose="02020603050405020304" pitchFamily="18" charset="0"/>
              </a:rPr>
              <a:t> </a:t>
            </a:r>
            <a:r>
              <a:rPr lang="en-US" sz="1600" b="0" dirty="0">
                <a:solidFill>
                  <a:schemeClr val="tx1"/>
                </a:solidFill>
                <a:latin typeface="+mn-lt"/>
              </a:rPr>
              <a:t>However, it is an expensive system:</a:t>
            </a:r>
          </a:p>
          <a:p>
            <a:pPr marL="285750" indent="-285750" algn="just">
              <a:buFont typeface="Wingdings" panose="05000000000000000000" pitchFamily="2" charset="2"/>
              <a:buChar char="Ø"/>
            </a:pPr>
            <a:endParaRPr lang="en-US" sz="1600" b="0" i="0" dirty="0">
              <a:solidFill>
                <a:schemeClr val="tx1"/>
              </a:solidFill>
              <a:latin typeface="+mn-lt"/>
            </a:endParaRPr>
          </a:p>
          <a:p>
            <a:pPr marL="285750" indent="-285750" algn="just">
              <a:buFont typeface="Wingdings" panose="05000000000000000000" pitchFamily="2" charset="2"/>
              <a:buChar char="Ø"/>
            </a:pPr>
            <a:endParaRPr lang="en-US" sz="1600" b="0" i="0" dirty="0">
              <a:solidFill>
                <a:schemeClr val="tx1"/>
              </a:solidFill>
              <a:latin typeface="+mn-lt"/>
            </a:endParaRPr>
          </a:p>
          <a:p>
            <a:pPr marL="720725" algn="just" defTabSz="747713">
              <a:tabLst>
                <a:tab pos="9240838" algn="l"/>
              </a:tabLst>
            </a:pPr>
            <a:r>
              <a:rPr lang="en-US" sz="1600" i="1" dirty="0">
                <a:effectLst/>
                <a:latin typeface="Calibri" panose="020F0502020204030204" pitchFamily="34" charset="0"/>
                <a:ea typeface="Arial" panose="020B0604020202020204" pitchFamily="34" charset="0"/>
                <a:cs typeface="Times New Roman" panose="02020603050405020304" pitchFamily="18" charset="0"/>
              </a:rPr>
              <a:t>E.g.</a:t>
            </a:r>
            <a:r>
              <a:rPr lang="en-US" sz="1600" dirty="0">
                <a:effectLst/>
                <a:latin typeface="Calibri" panose="020F0502020204030204" pitchFamily="34" charset="0"/>
                <a:ea typeface="Arial" panose="020B0604020202020204" pitchFamily="34" charset="0"/>
                <a:cs typeface="Times New Roman" panose="02020603050405020304" pitchFamily="18" charset="0"/>
              </a:rPr>
              <a:t> for a monthly gross salary of 3,000 EUR the employee will receive approx. 2,310 EUR net. This amount is afterwards subject to tax revenue, the amount of which depends on the last tax declaration/ family status/marital status etc. The employer’s costs (gross salary + contributions) would be around 4,100 EUR.</a:t>
            </a:r>
            <a:endParaRPr lang="fr-FR" sz="1600" dirty="0">
              <a:effectLst/>
              <a:latin typeface="Calibri" panose="020F0502020204030204" pitchFamily="34" charset="0"/>
              <a:ea typeface="Arial" panose="020B0604020202020204" pitchFamily="34" charset="0"/>
              <a:cs typeface="Times New Roman" panose="02020603050405020304" pitchFamily="18" charset="0"/>
            </a:endParaRPr>
          </a:p>
          <a:p>
            <a:pPr marL="285750" indent="-285750" algn="just">
              <a:buFont typeface="Wingdings" panose="05000000000000000000" pitchFamily="2" charset="2"/>
              <a:buChar char="Ø"/>
            </a:pPr>
            <a:r>
              <a:rPr lang="en-US" sz="1600" b="0" dirty="0">
                <a:solidFill>
                  <a:schemeClr val="tx1"/>
                </a:solidFill>
                <a:latin typeface="+mn-lt"/>
              </a:rPr>
              <a:t>On top of the general health insurance contributions, the employer must implement a complementary health insurance (“</a:t>
            </a:r>
            <a:r>
              <a:rPr lang="en-US" sz="1600" b="0" i="1" dirty="0">
                <a:solidFill>
                  <a:schemeClr val="tx1"/>
                </a:solidFill>
                <a:latin typeface="+mn-lt"/>
              </a:rPr>
              <a:t>mutuelle</a:t>
            </a:r>
            <a:r>
              <a:rPr lang="en-US" sz="1600" b="0" dirty="0">
                <a:solidFill>
                  <a:schemeClr val="tx1"/>
                </a:solidFill>
                <a:latin typeface="+mn-lt"/>
              </a:rPr>
              <a:t>”) and support at least 50% of the related costs</a:t>
            </a:r>
            <a:r>
              <a:rPr lang="en-US" sz="1400" b="0" dirty="0">
                <a:solidFill>
                  <a:schemeClr val="tx1"/>
                </a:solidFill>
                <a:latin typeface="+mn-lt"/>
              </a:rPr>
              <a:t>. </a:t>
            </a:r>
            <a:endParaRPr lang="fr-FR" sz="1400" b="0" dirty="0">
              <a:solidFill>
                <a:schemeClr val="tx1"/>
              </a:solidFill>
              <a:latin typeface="+mn-lt"/>
            </a:endParaRPr>
          </a:p>
          <a:p>
            <a:pPr algn="just"/>
            <a:endParaRPr lang="en-US" sz="1800" dirty="0">
              <a:effectLst/>
              <a:latin typeface="Calibri" panose="020F0502020204030204" pitchFamily="34" charset="0"/>
              <a:ea typeface="Arial" panose="020B0604020202020204" pitchFamily="34" charset="0"/>
              <a:cs typeface="Times New Roman" panose="02020603050405020304" pitchFamily="18" charset="0"/>
            </a:endParaRPr>
          </a:p>
          <a:p>
            <a:pPr algn="just"/>
            <a:endParaRPr lang="en-US" sz="1400" b="0" i="0" dirty="0">
              <a:solidFill>
                <a:schemeClr val="tx1"/>
              </a:solidFill>
              <a:latin typeface="+mn-lt"/>
            </a:endParaRPr>
          </a:p>
        </p:txBody>
      </p:sp>
      <p:sp>
        <p:nvSpPr>
          <p:cNvPr id="5" name="Titre 4"/>
          <p:cNvSpPr>
            <a:spLocks noGrp="1"/>
          </p:cNvSpPr>
          <p:nvPr>
            <p:ph type="title"/>
          </p:nvPr>
        </p:nvSpPr>
        <p:spPr>
          <a:xfrm>
            <a:off x="464897" y="495304"/>
            <a:ext cx="9938059" cy="856418"/>
          </a:xfrm>
        </p:spPr>
        <p:txBody>
          <a:bodyPr>
            <a:normAutofit/>
          </a:bodyPr>
          <a:lstStyle/>
          <a:p>
            <a:pPr indent="-358775">
              <a:spcBef>
                <a:spcPts val="600"/>
              </a:spcBef>
            </a:pPr>
            <a:r>
              <a:rPr lang="en-US" sz="2400" dirty="0"/>
              <a:t>		Social security contributions and taxes </a:t>
            </a:r>
            <a:br>
              <a:rPr lang="fr-FR" sz="2400" dirty="0"/>
            </a:br>
            <a:endParaRPr lang="fr-FR" sz="2400" dirty="0"/>
          </a:p>
        </p:txBody>
      </p:sp>
      <p:graphicFrame>
        <p:nvGraphicFramePr>
          <p:cNvPr id="2" name="Tableau 5">
            <a:extLst>
              <a:ext uri="{FF2B5EF4-FFF2-40B4-BE49-F238E27FC236}">
                <a16:creationId xmlns:a16="http://schemas.microsoft.com/office/drawing/2014/main" id="{AE580717-2369-478B-85E6-368F136DA3E7}"/>
              </a:ext>
            </a:extLst>
          </p:cNvPr>
          <p:cNvGraphicFramePr>
            <a:graphicFrameLocks noGrp="1"/>
          </p:cNvGraphicFramePr>
          <p:nvPr>
            <p:extLst>
              <p:ext uri="{D42A27DB-BD31-4B8C-83A1-F6EECF244321}">
                <p14:modId xmlns:p14="http://schemas.microsoft.com/office/powerpoint/2010/main" val="119181534"/>
              </p:ext>
            </p:extLst>
          </p:nvPr>
        </p:nvGraphicFramePr>
        <p:xfrm>
          <a:off x="1527940" y="5031039"/>
          <a:ext cx="7125362" cy="527186"/>
        </p:xfrm>
        <a:graphic>
          <a:graphicData uri="http://schemas.openxmlformats.org/drawingml/2006/table">
            <a:tbl>
              <a:tblPr firstRow="1" bandRow="1">
                <a:tableStyleId>{5C22544A-7EE6-4342-B048-85BDC9FD1C3A}</a:tableStyleId>
              </a:tblPr>
              <a:tblGrid>
                <a:gridCol w="3510793">
                  <a:extLst>
                    <a:ext uri="{9D8B030D-6E8A-4147-A177-3AD203B41FA5}">
                      <a16:colId xmlns:a16="http://schemas.microsoft.com/office/drawing/2014/main" val="2792451306"/>
                    </a:ext>
                  </a:extLst>
                </a:gridCol>
                <a:gridCol w="3614569">
                  <a:extLst>
                    <a:ext uri="{9D8B030D-6E8A-4147-A177-3AD203B41FA5}">
                      <a16:colId xmlns:a16="http://schemas.microsoft.com/office/drawing/2014/main" val="12171830"/>
                    </a:ext>
                  </a:extLst>
                </a:gridCol>
              </a:tblGrid>
              <a:tr h="0">
                <a:tc>
                  <a:txBody>
                    <a:bodyPr/>
                    <a:lstStyle/>
                    <a:p>
                      <a:pPr marL="0" algn="l" defTabSz="801929" rtl="0" eaLnBrk="1" latinLnBrk="0" hangingPunct="1"/>
                      <a:r>
                        <a:rPr lang="en-US" sz="1100" b="1" kern="1200" dirty="0">
                          <a:solidFill>
                            <a:schemeClr val="tx1"/>
                          </a:solidFill>
                          <a:latin typeface="+mn-lt"/>
                          <a:ea typeface="+mn-ea"/>
                          <a:cs typeface="+mn-cs"/>
                        </a:rPr>
                        <a:t>Employer's share of social security contributions</a:t>
                      </a:r>
                      <a:endParaRPr lang="fr-FR" sz="1100" b="1" kern="1200" dirty="0">
                        <a:solidFill>
                          <a:schemeClr val="tx1"/>
                        </a:solidFill>
                        <a:latin typeface="+mn-lt"/>
                        <a:ea typeface="+mn-ea"/>
                        <a:cs typeface="+mn-cs"/>
                      </a:endParaRPr>
                    </a:p>
                  </a:txBody>
                  <a:tcPr/>
                </a:tc>
                <a:tc>
                  <a:txBody>
                    <a:bodyPr/>
                    <a:lstStyle/>
                    <a:p>
                      <a:pPr marL="0" indent="0" algn="l" defTabSz="801929" rtl="0" eaLnBrk="1" fontAlgn="base" latinLnBrk="0" hangingPunct="1">
                        <a:lnSpc>
                          <a:spcPct val="94000"/>
                        </a:lnSpc>
                        <a:spcBef>
                          <a:spcPts val="1200"/>
                        </a:spcBef>
                        <a:spcAft>
                          <a:spcPts val="200"/>
                        </a:spcAft>
                        <a:buFont typeface="+mj-lt"/>
                        <a:buNone/>
                      </a:pPr>
                      <a:r>
                        <a:rPr lang="en-US" sz="1100" b="1" kern="1200" dirty="0">
                          <a:solidFill>
                            <a:schemeClr val="tx1"/>
                          </a:solidFill>
                          <a:latin typeface="+mn-lt"/>
                          <a:ea typeface="+mn-ea"/>
                          <a:cs typeface="+mn-cs"/>
                        </a:rPr>
                        <a:t>Employee’s share of social security contributions </a:t>
                      </a:r>
                      <a:endParaRPr lang="fr-FR" sz="1100" b="1" kern="1200" dirty="0">
                        <a:solidFill>
                          <a:schemeClr val="tx1"/>
                        </a:solidFill>
                        <a:latin typeface="+mn-lt"/>
                        <a:ea typeface="+mn-ea"/>
                        <a:cs typeface="+mn-cs"/>
                      </a:endParaRPr>
                    </a:p>
                  </a:txBody>
                  <a:tcPr/>
                </a:tc>
                <a:extLst>
                  <a:ext uri="{0D108BD9-81ED-4DB2-BD59-A6C34878D82A}">
                    <a16:rowId xmlns:a16="http://schemas.microsoft.com/office/drawing/2014/main" val="3031179610"/>
                  </a:ext>
                </a:extLst>
              </a:tr>
              <a:tr h="268106">
                <a:tc>
                  <a:txBody>
                    <a:bodyPr/>
                    <a:lstStyle/>
                    <a:p>
                      <a:r>
                        <a:rPr lang="en-US" sz="1100" kern="1200" dirty="0">
                          <a:solidFill>
                            <a:schemeClr val="dk1"/>
                          </a:solidFill>
                          <a:effectLst/>
                          <a:latin typeface="+mn-lt"/>
                          <a:ea typeface="+mn-ea"/>
                          <a:cs typeface="+mn-cs"/>
                        </a:rPr>
                        <a:t>43% of the gross salary </a:t>
                      </a:r>
                      <a:endParaRPr lang="fr-FR" sz="1100" dirty="0"/>
                    </a:p>
                  </a:txBody>
                  <a:tcPr/>
                </a:tc>
                <a:tc>
                  <a:txBody>
                    <a:bodyPr/>
                    <a:lstStyle/>
                    <a:p>
                      <a:pPr marL="0" indent="0" algn="l" defTabSz="801929" rtl="0" eaLnBrk="1" fontAlgn="base" latinLnBrk="0" hangingPunct="1">
                        <a:lnSpc>
                          <a:spcPct val="94000"/>
                        </a:lnSpc>
                        <a:spcBef>
                          <a:spcPts val="1200"/>
                        </a:spcBef>
                        <a:spcAft>
                          <a:spcPts val="200"/>
                        </a:spcAft>
                        <a:buFont typeface="+mj-lt"/>
                        <a:buNone/>
                      </a:pPr>
                      <a:r>
                        <a:rPr lang="en-US" sz="1100" b="0" kern="1200" dirty="0">
                          <a:solidFill>
                            <a:schemeClr val="tx1"/>
                          </a:solidFill>
                          <a:latin typeface="+mn-lt"/>
                          <a:ea typeface="+mn-ea"/>
                          <a:cs typeface="+mn-cs"/>
                        </a:rPr>
                        <a:t>23% of the gross salary</a:t>
                      </a:r>
                      <a:endParaRPr lang="fr-FR" sz="1100" b="0" kern="1200" dirty="0">
                        <a:solidFill>
                          <a:schemeClr val="tx1"/>
                        </a:solidFill>
                        <a:latin typeface="+mn-lt"/>
                        <a:ea typeface="+mn-ea"/>
                        <a:cs typeface="+mn-cs"/>
                      </a:endParaRPr>
                    </a:p>
                  </a:txBody>
                  <a:tcPr/>
                </a:tc>
                <a:extLst>
                  <a:ext uri="{0D108BD9-81ED-4DB2-BD59-A6C34878D82A}">
                    <a16:rowId xmlns:a16="http://schemas.microsoft.com/office/drawing/2014/main" val="1899538727"/>
                  </a:ext>
                </a:extLst>
              </a:tr>
            </a:tbl>
          </a:graphicData>
        </a:graphic>
      </p:graphicFrame>
      <p:pic>
        <p:nvPicPr>
          <p:cNvPr id="7" name="Graphique 6" descr="Coffre au trésor avec un remplissage uni">
            <a:extLst>
              <a:ext uri="{FF2B5EF4-FFF2-40B4-BE49-F238E27FC236}">
                <a16:creationId xmlns:a16="http://schemas.microsoft.com/office/drawing/2014/main" id="{7C4E2B19-5B5E-4179-91CF-3D14D07317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897" y="218308"/>
            <a:ext cx="734195" cy="734195"/>
          </a:xfrm>
          <a:prstGeom prst="rect">
            <a:avLst/>
          </a:prstGeom>
        </p:spPr>
      </p:pic>
    </p:spTree>
    <p:extLst>
      <p:ext uri="{BB962C8B-B14F-4D97-AF65-F5344CB8AC3E}">
        <p14:creationId xmlns:p14="http://schemas.microsoft.com/office/powerpoint/2010/main" val="158256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37431A6-060F-4385-B33F-5D9DBD0625F5}"/>
              </a:ext>
            </a:extLst>
          </p:cNvPr>
          <p:cNvSpPr>
            <a:spLocks noGrp="1"/>
          </p:cNvSpPr>
          <p:nvPr>
            <p:ph type="ctrTitle"/>
          </p:nvPr>
        </p:nvSpPr>
        <p:spPr>
          <a:xfrm>
            <a:off x="4613563" y="2514600"/>
            <a:ext cx="5646855" cy="2076450"/>
          </a:xfrm>
        </p:spPr>
        <p:txBody>
          <a:bodyPr>
            <a:normAutofit/>
          </a:bodyPr>
          <a:lstStyle/>
          <a:p>
            <a:pPr lvl="2" algn="ctr"/>
            <a:r>
              <a:rPr lang="en-US" sz="3200" b="1" dirty="0"/>
              <a:t>Working in France </a:t>
            </a:r>
            <a:br>
              <a:rPr lang="en-US" sz="3200" b="1" dirty="0"/>
            </a:br>
            <a:r>
              <a:rPr lang="en-US" sz="3200" b="1" dirty="0"/>
              <a:t>– </a:t>
            </a:r>
            <a:br>
              <a:rPr lang="en-US" sz="3200" b="1" dirty="0"/>
            </a:br>
            <a:r>
              <a:rPr lang="en-US" sz="3200" b="1" dirty="0"/>
              <a:t>legal framework</a:t>
            </a:r>
            <a:endParaRPr lang="fr-FR" sz="3000" b="1" dirty="0">
              <a:latin typeface="+mj-lt"/>
            </a:endParaRPr>
          </a:p>
        </p:txBody>
      </p:sp>
    </p:spTree>
    <p:extLst>
      <p:ext uri="{BB962C8B-B14F-4D97-AF65-F5344CB8AC3E}">
        <p14:creationId xmlns:p14="http://schemas.microsoft.com/office/powerpoint/2010/main" val="220747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r>
              <a:rPr lang="fr-FR" dirty="0"/>
              <a:t>p. </a:t>
            </a:r>
            <a:fld id="{21360FCE-6014-4213-B306-F46D0DFE8AC7}" type="slidenum">
              <a:rPr lang="fr-FR" smtClean="0"/>
              <a:pPr/>
              <a:t>8</a:t>
            </a:fld>
            <a:endParaRPr lang="fr-FR" dirty="0"/>
          </a:p>
        </p:txBody>
      </p:sp>
      <p:sp>
        <p:nvSpPr>
          <p:cNvPr id="4" name="Espace réservé du texte 3"/>
          <p:cNvSpPr>
            <a:spLocks noGrp="1"/>
          </p:cNvSpPr>
          <p:nvPr>
            <p:ph type="body" sz="quarter" idx="12"/>
          </p:nvPr>
        </p:nvSpPr>
        <p:spPr>
          <a:xfrm>
            <a:off x="263697" y="1981719"/>
            <a:ext cx="10164417" cy="5215060"/>
          </a:xfrm>
        </p:spPr>
        <p:txBody>
          <a:bodyPr>
            <a:normAutofit/>
          </a:bodyPr>
          <a:lstStyle/>
          <a:p>
            <a:pPr marL="285750" indent="-285750" algn="just">
              <a:buFont typeface="Wingdings" panose="05000000000000000000" pitchFamily="2" charset="2"/>
              <a:buChar char="Ø"/>
            </a:pPr>
            <a:r>
              <a:rPr lang="en-US" sz="1800" i="0" dirty="0">
                <a:solidFill>
                  <a:schemeClr val="tx1"/>
                </a:solidFill>
                <a:latin typeface="+mn-lt"/>
              </a:rPr>
              <a:t>Secondment to France by an employer located abroad to carry out a temporary assignment</a:t>
            </a:r>
          </a:p>
          <a:p>
            <a:pPr marL="985838" indent="-285750">
              <a:buFont typeface="Arial" panose="020B0604020202020204" pitchFamily="34" charset="0"/>
              <a:buChar char="•"/>
            </a:pPr>
            <a:r>
              <a:rPr lang="en-US" sz="1800" b="0" dirty="0">
                <a:solidFill>
                  <a:schemeClr val="tx1"/>
                </a:solidFill>
                <a:latin typeface="+mn-lt"/>
              </a:rPr>
              <a:t>Secondment under a service contract</a:t>
            </a:r>
          </a:p>
          <a:p>
            <a:pPr marL="985838" indent="-285750" algn="just">
              <a:buFont typeface="Arial" panose="020B0604020202020204" pitchFamily="34" charset="0"/>
              <a:buChar char="•"/>
            </a:pPr>
            <a:r>
              <a:rPr lang="en-US" sz="1800" b="0" i="0" dirty="0">
                <a:solidFill>
                  <a:schemeClr val="tx1"/>
                </a:solidFill>
                <a:latin typeface="+mn-lt"/>
              </a:rPr>
              <a:t>Intra-group mobility  </a:t>
            </a:r>
          </a:p>
          <a:p>
            <a:pPr marL="985838" indent="-285750" algn="just">
              <a:buFont typeface="Arial" panose="020B0604020202020204" pitchFamily="34" charset="0"/>
              <a:buChar char="•"/>
            </a:pPr>
            <a:r>
              <a:rPr lang="en-US" sz="1800" b="0" dirty="0">
                <a:solidFill>
                  <a:schemeClr val="tx1"/>
                </a:solidFill>
                <a:latin typeface="+mn-lt"/>
              </a:rPr>
              <a:t>Provision of staff on a temporary basis</a:t>
            </a:r>
          </a:p>
          <a:p>
            <a:pPr marL="985838" indent="-285750" algn="just">
              <a:buFont typeface="Arial" panose="020B0604020202020204" pitchFamily="34" charset="0"/>
              <a:buChar char="•"/>
            </a:pPr>
            <a:r>
              <a:rPr lang="en-US" sz="1800" b="0" dirty="0">
                <a:solidFill>
                  <a:schemeClr val="tx1"/>
                </a:solidFill>
                <a:latin typeface="+mn-lt"/>
              </a:rPr>
              <a:t>S</a:t>
            </a:r>
            <a:r>
              <a:rPr lang="en-US" sz="1800" b="0" i="0" dirty="0">
                <a:solidFill>
                  <a:schemeClr val="tx1"/>
                </a:solidFill>
                <a:latin typeface="+mn-lt"/>
              </a:rPr>
              <a:t>econdment made for the sole and exclusive account of the employer </a:t>
            </a:r>
            <a:r>
              <a:rPr lang="en-US" sz="1600" b="0" i="0" dirty="0">
                <a:solidFill>
                  <a:schemeClr val="tx1"/>
                </a:solidFill>
                <a:latin typeface="+mn-lt"/>
              </a:rPr>
              <a:t>(i.e. the seconded employees are not under the direction of a host entity)  </a:t>
            </a:r>
          </a:p>
          <a:p>
            <a:pPr marL="985838" indent="-285750" algn="just">
              <a:buFontTx/>
              <a:buChar char="-"/>
            </a:pPr>
            <a:endParaRPr lang="en-US" sz="1600" b="0" dirty="0">
              <a:solidFill>
                <a:schemeClr val="tx1"/>
              </a:solidFill>
              <a:latin typeface="+mn-lt"/>
            </a:endParaRPr>
          </a:p>
          <a:p>
            <a:pPr marL="377825" indent="-285750" algn="just">
              <a:buFont typeface="Wingdings" panose="05000000000000000000" pitchFamily="2" charset="2"/>
              <a:buChar char="Ø"/>
            </a:pPr>
            <a:r>
              <a:rPr lang="en-US" sz="1600" b="0" i="0" dirty="0">
                <a:solidFill>
                  <a:schemeClr val="tx1"/>
                </a:solidFill>
                <a:latin typeface="+mn-lt"/>
              </a:rPr>
              <a:t> </a:t>
            </a:r>
            <a:r>
              <a:rPr lang="en-US" sz="1800" dirty="0">
                <a:solidFill>
                  <a:schemeClr val="tx1"/>
                </a:solidFill>
                <a:latin typeface="+mn-lt"/>
              </a:rPr>
              <a:t>Expatriating an employee to France on a more permanent basis</a:t>
            </a:r>
          </a:p>
        </p:txBody>
      </p:sp>
      <p:sp>
        <p:nvSpPr>
          <p:cNvPr id="5" name="Titre 4"/>
          <p:cNvSpPr>
            <a:spLocks noGrp="1"/>
          </p:cNvSpPr>
          <p:nvPr>
            <p:ph type="title"/>
          </p:nvPr>
        </p:nvSpPr>
        <p:spPr>
          <a:xfrm>
            <a:off x="424764" y="266089"/>
            <a:ext cx="9938059" cy="856418"/>
          </a:xfrm>
        </p:spPr>
        <p:txBody>
          <a:bodyPr>
            <a:normAutofit fontScale="90000"/>
          </a:bodyPr>
          <a:lstStyle/>
          <a:p>
            <a:pPr marL="450850" indent="-358775" algn="ctr"/>
            <a:br>
              <a:rPr lang="fr-FR" sz="2400" dirty="0"/>
            </a:br>
            <a:r>
              <a:rPr lang="fr-FR" sz="2400" dirty="0"/>
              <a:t>I already have an establishement in France – how can I have my employees work there? </a:t>
            </a:r>
          </a:p>
        </p:txBody>
      </p:sp>
      <p:pic>
        <p:nvPicPr>
          <p:cNvPr id="18" name="Graphique 17" descr="Public cible contour">
            <a:extLst>
              <a:ext uri="{FF2B5EF4-FFF2-40B4-BE49-F238E27FC236}">
                <a16:creationId xmlns:a16="http://schemas.microsoft.com/office/drawing/2014/main" id="{A97B7966-CE41-4E0B-A61B-CD1ACF16DE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960" y="3610231"/>
            <a:ext cx="694758" cy="694758"/>
          </a:xfrm>
          <a:prstGeom prst="rect">
            <a:avLst/>
          </a:prstGeom>
        </p:spPr>
      </p:pic>
      <p:pic>
        <p:nvPicPr>
          <p:cNvPr id="24" name="Graphique 23" descr="Poignée de main contour">
            <a:extLst>
              <a:ext uri="{FF2B5EF4-FFF2-40B4-BE49-F238E27FC236}">
                <a16:creationId xmlns:a16="http://schemas.microsoft.com/office/drawing/2014/main" id="{351FA357-F661-467E-B823-E9F9A0A934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3261" y="2617169"/>
            <a:ext cx="739398" cy="739398"/>
          </a:xfrm>
          <a:prstGeom prst="rect">
            <a:avLst/>
          </a:prstGeom>
        </p:spPr>
      </p:pic>
      <p:pic>
        <p:nvPicPr>
          <p:cNvPr id="26" name="Graphique 25" descr="Conseil d’administration contour">
            <a:extLst>
              <a:ext uri="{FF2B5EF4-FFF2-40B4-BE49-F238E27FC236}">
                <a16:creationId xmlns:a16="http://schemas.microsoft.com/office/drawing/2014/main" id="{017460BD-D90D-4F68-B019-8BF6B920F8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97058" y="3136830"/>
            <a:ext cx="620301" cy="620301"/>
          </a:xfrm>
          <a:prstGeom prst="rect">
            <a:avLst/>
          </a:prstGeom>
        </p:spPr>
      </p:pic>
      <p:pic>
        <p:nvPicPr>
          <p:cNvPr id="28" name="Graphique 27" descr="Badge d'employé contour">
            <a:extLst>
              <a:ext uri="{FF2B5EF4-FFF2-40B4-BE49-F238E27FC236}">
                <a16:creationId xmlns:a16="http://schemas.microsoft.com/office/drawing/2014/main" id="{97D2A950-D060-4AC2-896B-A1B5F8E0DF9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70466" y="5135349"/>
            <a:ext cx="744751" cy="744751"/>
          </a:xfrm>
          <a:prstGeom prst="rect">
            <a:avLst/>
          </a:prstGeom>
        </p:spPr>
      </p:pic>
      <p:pic>
        <p:nvPicPr>
          <p:cNvPr id="6" name="Graphique 5" descr="Travail à domicile avec un remplissage uni">
            <a:extLst>
              <a:ext uri="{FF2B5EF4-FFF2-40B4-BE49-F238E27FC236}">
                <a16:creationId xmlns:a16="http://schemas.microsoft.com/office/drawing/2014/main" id="{07A19D76-B263-4BB6-877C-1CE3B3B3CEA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4764" y="175671"/>
            <a:ext cx="857626" cy="857626"/>
          </a:xfrm>
          <a:prstGeom prst="rect">
            <a:avLst/>
          </a:prstGeom>
        </p:spPr>
      </p:pic>
    </p:spTree>
    <p:extLst>
      <p:ext uri="{BB962C8B-B14F-4D97-AF65-F5344CB8AC3E}">
        <p14:creationId xmlns:p14="http://schemas.microsoft.com/office/powerpoint/2010/main" val="23843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EDD19DE-CB4E-4EBB-98F8-B369595C77AC}"/>
              </a:ext>
            </a:extLst>
          </p:cNvPr>
          <p:cNvSpPr>
            <a:spLocks noGrp="1"/>
          </p:cNvSpPr>
          <p:nvPr>
            <p:ph type="sldNum" sz="quarter" idx="11"/>
          </p:nvPr>
        </p:nvSpPr>
        <p:spPr/>
        <p:txBody>
          <a:bodyPr/>
          <a:lstStyle/>
          <a:p>
            <a:r>
              <a:rPr lang="fr-FR" dirty="0"/>
              <a:t>p. </a:t>
            </a:r>
            <a:fld id="{21360FCE-6014-4213-B306-F46D0DFE8AC7}" type="slidenum">
              <a:rPr lang="fr-FR" smtClean="0"/>
              <a:pPr/>
              <a:t>9</a:t>
            </a:fld>
            <a:endParaRPr lang="fr-FR" dirty="0"/>
          </a:p>
        </p:txBody>
      </p:sp>
      <p:sp>
        <p:nvSpPr>
          <p:cNvPr id="4" name="Titre 3">
            <a:extLst>
              <a:ext uri="{FF2B5EF4-FFF2-40B4-BE49-F238E27FC236}">
                <a16:creationId xmlns:a16="http://schemas.microsoft.com/office/drawing/2014/main" id="{6544B2BC-3F9B-4DBA-AC75-88CD392AC3AB}"/>
              </a:ext>
            </a:extLst>
          </p:cNvPr>
          <p:cNvSpPr>
            <a:spLocks noGrp="1"/>
          </p:cNvSpPr>
          <p:nvPr>
            <p:ph type="title"/>
          </p:nvPr>
        </p:nvSpPr>
        <p:spPr>
          <a:xfrm>
            <a:off x="460832" y="293598"/>
            <a:ext cx="9770147" cy="438146"/>
          </a:xfrm>
        </p:spPr>
        <p:txBody>
          <a:bodyPr>
            <a:normAutofit fontScale="90000"/>
          </a:bodyPr>
          <a:lstStyle/>
          <a:p>
            <a:r>
              <a:rPr lang="fr-FR" dirty="0"/>
              <a:t>Main differences between secondment and expatriation</a:t>
            </a:r>
            <a:br>
              <a:rPr lang="fr-FR" dirty="0"/>
            </a:br>
            <a:endParaRPr lang="fr-FR" dirty="0"/>
          </a:p>
        </p:txBody>
      </p:sp>
      <p:sp>
        <p:nvSpPr>
          <p:cNvPr id="8" name="Rectangle 2">
            <a:extLst>
              <a:ext uri="{FF2B5EF4-FFF2-40B4-BE49-F238E27FC236}">
                <a16:creationId xmlns:a16="http://schemas.microsoft.com/office/drawing/2014/main" id="{BFE56A1C-0BDB-42C0-A950-519319D93D74}"/>
              </a:ext>
            </a:extLst>
          </p:cNvPr>
          <p:cNvSpPr>
            <a:spLocks noChangeArrowheads="1"/>
          </p:cNvSpPr>
          <p:nvPr/>
        </p:nvSpPr>
        <p:spPr bwMode="auto">
          <a:xfrm>
            <a:off x="2690813" y="1289050"/>
            <a:ext cx="1069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767678120"/>
              </p:ext>
            </p:extLst>
          </p:nvPr>
        </p:nvGraphicFramePr>
        <p:xfrm>
          <a:off x="0" y="895350"/>
          <a:ext cx="10691813" cy="6170180"/>
        </p:xfrm>
        <a:graphic>
          <a:graphicData uri="http://schemas.openxmlformats.org/drawingml/2006/table">
            <a:tbl>
              <a:tblPr firstRow="1" firstCol="1" bandRow="1">
                <a:tableStyleId>{5C22544A-7EE6-4342-B048-85BDC9FD1C3A}</a:tableStyleId>
              </a:tblPr>
              <a:tblGrid>
                <a:gridCol w="1638057">
                  <a:extLst>
                    <a:ext uri="{9D8B030D-6E8A-4147-A177-3AD203B41FA5}">
                      <a16:colId xmlns:a16="http://schemas.microsoft.com/office/drawing/2014/main" val="20000"/>
                    </a:ext>
                  </a:extLst>
                </a:gridCol>
                <a:gridCol w="4698303">
                  <a:extLst>
                    <a:ext uri="{9D8B030D-6E8A-4147-A177-3AD203B41FA5}">
                      <a16:colId xmlns:a16="http://schemas.microsoft.com/office/drawing/2014/main" val="20001"/>
                    </a:ext>
                  </a:extLst>
                </a:gridCol>
                <a:gridCol w="4355453">
                  <a:extLst>
                    <a:ext uri="{9D8B030D-6E8A-4147-A177-3AD203B41FA5}">
                      <a16:colId xmlns:a16="http://schemas.microsoft.com/office/drawing/2014/main" val="20002"/>
                    </a:ext>
                  </a:extLst>
                </a:gridCol>
              </a:tblGrid>
              <a:tr h="201930">
                <a:tc>
                  <a:txBody>
                    <a:bodyPr/>
                    <a:lstStyle/>
                    <a:p>
                      <a:pPr algn="ctr">
                        <a:lnSpc>
                          <a:spcPct val="107000"/>
                        </a:lnSpc>
                      </a:pPr>
                      <a:endParaRPr lang="fr-FR" sz="1400" dirty="0">
                        <a:solidFill>
                          <a:schemeClr val="tx1"/>
                        </a:solidFill>
                        <a:effectLst/>
                        <a:latin typeface="Calibri" panose="020F0502020204030204" pitchFamily="34" charset="0"/>
                      </a:endParaRPr>
                    </a:p>
                  </a:txBody>
                  <a:tcPr marL="8702" marR="8702" marT="8702" marB="0" anchor="ctr"/>
                </a:tc>
                <a:tc>
                  <a:txBody>
                    <a:bodyPr/>
                    <a:lstStyle/>
                    <a:p>
                      <a:pPr algn="ctr">
                        <a:lnSpc>
                          <a:spcPct val="107000"/>
                        </a:lnSpc>
                        <a:spcAft>
                          <a:spcPts val="800"/>
                        </a:spcAft>
                      </a:pPr>
                      <a:r>
                        <a:rPr lang="fr-FR" sz="1400" dirty="0">
                          <a:solidFill>
                            <a:schemeClr val="tx1"/>
                          </a:solidFill>
                          <a:effectLst/>
                        </a:rPr>
                        <a:t>SECONDMENT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algn="ctr">
                        <a:lnSpc>
                          <a:spcPct val="107000"/>
                        </a:lnSpc>
                        <a:spcAft>
                          <a:spcPts val="800"/>
                        </a:spcAft>
                      </a:pPr>
                      <a:r>
                        <a:rPr lang="fr-FR" sz="1400" dirty="0">
                          <a:solidFill>
                            <a:schemeClr val="tx1"/>
                          </a:solidFill>
                          <a:effectLst/>
                        </a:rPr>
                        <a:t>EXPATRIATION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extLst>
                  <a:ext uri="{0D108BD9-81ED-4DB2-BD59-A6C34878D82A}">
                    <a16:rowId xmlns:a16="http://schemas.microsoft.com/office/drawing/2014/main" val="10000"/>
                  </a:ext>
                </a:extLst>
              </a:tr>
              <a:tr h="1115963">
                <a:tc>
                  <a:txBody>
                    <a:bodyPr/>
                    <a:lstStyle/>
                    <a:p>
                      <a:pPr algn="ctr">
                        <a:lnSpc>
                          <a:spcPct val="107000"/>
                        </a:lnSpc>
                        <a:spcAft>
                          <a:spcPts val="800"/>
                        </a:spcAft>
                      </a:pPr>
                      <a:r>
                        <a:rPr lang="fr-FR" sz="1400" dirty="0">
                          <a:solidFill>
                            <a:schemeClr val="tx1"/>
                          </a:solidFill>
                          <a:effectLst/>
                        </a:rPr>
                        <a:t>Employment contract</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algn="ctr">
                        <a:lnSpc>
                          <a:spcPct val="107000"/>
                        </a:lnSpc>
                        <a:spcAft>
                          <a:spcPts val="800"/>
                        </a:spcAft>
                      </a:pPr>
                      <a:r>
                        <a:rPr lang="en-US" sz="1400" dirty="0">
                          <a:solidFill>
                            <a:schemeClr val="tx1"/>
                          </a:solidFill>
                          <a:effectLst/>
                        </a:rPr>
                        <a:t>Original employment contract continues with the foreign entity +</a:t>
                      </a:r>
                      <a:br>
                        <a:rPr lang="en-US" sz="1400" dirty="0">
                          <a:solidFill>
                            <a:schemeClr val="tx1"/>
                          </a:solidFill>
                          <a:effectLst/>
                        </a:rPr>
                      </a:br>
                      <a:r>
                        <a:rPr lang="en-US" sz="1400" dirty="0">
                          <a:solidFill>
                            <a:schemeClr val="tx1"/>
                          </a:solidFill>
                          <a:effectLst/>
                        </a:rPr>
                        <a:t>Secondment addendum specifying the scope of the assignment in France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tc>
                  <a:txBody>
                    <a:bodyPr/>
                    <a:lstStyle/>
                    <a:p>
                      <a:pPr algn="ctr">
                        <a:lnSpc>
                          <a:spcPct val="107000"/>
                        </a:lnSpc>
                        <a:spcAft>
                          <a:spcPts val="800"/>
                        </a:spcAft>
                      </a:pPr>
                      <a:r>
                        <a:rPr lang="en-US" sz="1400" dirty="0">
                          <a:effectLst/>
                        </a:rPr>
                        <a:t>Original employment contract terminated or suspended + </a:t>
                      </a:r>
                    </a:p>
                    <a:p>
                      <a:pPr algn="ctr">
                        <a:lnSpc>
                          <a:spcPct val="107000"/>
                        </a:lnSpc>
                        <a:spcAft>
                          <a:spcPts val="800"/>
                        </a:spcAft>
                      </a:pPr>
                      <a:r>
                        <a:rPr lang="en-US" sz="1400" dirty="0">
                          <a:effectLst/>
                        </a:rPr>
                        <a:t>New employment contract under French law signed with the host company in France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extLst>
                  <a:ext uri="{0D108BD9-81ED-4DB2-BD59-A6C34878D82A}">
                    <a16:rowId xmlns:a16="http://schemas.microsoft.com/office/drawing/2014/main" val="10001"/>
                  </a:ext>
                </a:extLst>
              </a:tr>
              <a:tr h="928926">
                <a:tc>
                  <a:txBody>
                    <a:bodyPr/>
                    <a:lstStyle/>
                    <a:p>
                      <a:pPr algn="ctr">
                        <a:lnSpc>
                          <a:spcPct val="107000"/>
                        </a:lnSpc>
                        <a:spcAft>
                          <a:spcPts val="800"/>
                        </a:spcAft>
                      </a:pPr>
                      <a:r>
                        <a:rPr lang="en-US" sz="1400" dirty="0">
                          <a:solidFill>
                            <a:schemeClr val="tx1"/>
                          </a:solidFill>
                          <a:effectLst/>
                        </a:rPr>
                        <a:t>Length of the assignment in France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algn="just">
                        <a:lnSpc>
                          <a:spcPct val="107000"/>
                        </a:lnSpc>
                        <a:spcAft>
                          <a:spcPts val="800"/>
                        </a:spcAft>
                      </a:pPr>
                      <a:r>
                        <a:rPr lang="en-US" sz="1400" dirty="0">
                          <a:solidFill>
                            <a:schemeClr val="tx1"/>
                          </a:solidFill>
                          <a:effectLst/>
                        </a:rPr>
                        <a:t>Limited in time (usually 2 years) -  with possible extension if approved by the Center of European and International Liaisons for Social Security (CLEISS).</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tc>
                  <a:txBody>
                    <a:bodyPr/>
                    <a:lstStyle/>
                    <a:p>
                      <a:pPr algn="ctr">
                        <a:lnSpc>
                          <a:spcPct val="107000"/>
                        </a:lnSpc>
                        <a:spcAft>
                          <a:spcPts val="800"/>
                        </a:spcAft>
                      </a:pPr>
                      <a:r>
                        <a:rPr lang="fr-FR" sz="1400" dirty="0">
                          <a:effectLst/>
                        </a:rPr>
                        <a:t>Indefinite term</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extLst>
                  <a:ext uri="{0D108BD9-81ED-4DB2-BD59-A6C34878D82A}">
                    <a16:rowId xmlns:a16="http://schemas.microsoft.com/office/drawing/2014/main" val="10002"/>
                  </a:ext>
                </a:extLst>
              </a:tr>
              <a:tr h="1117700">
                <a:tc>
                  <a:txBody>
                    <a:bodyPr/>
                    <a:lstStyle/>
                    <a:p>
                      <a:pPr algn="ctr">
                        <a:lnSpc>
                          <a:spcPct val="107000"/>
                        </a:lnSpc>
                        <a:spcAft>
                          <a:spcPts val="800"/>
                        </a:spcAft>
                      </a:pPr>
                      <a:r>
                        <a:rPr lang="en-US" sz="1400" dirty="0">
                          <a:solidFill>
                            <a:schemeClr val="tx1"/>
                          </a:solidFill>
                          <a:effectLst/>
                        </a:rPr>
                        <a:t>Subordination relationship with the original employer</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algn="just">
                        <a:lnSpc>
                          <a:spcPct val="107000"/>
                        </a:lnSpc>
                        <a:spcAft>
                          <a:spcPts val="800"/>
                        </a:spcAft>
                      </a:pPr>
                      <a:r>
                        <a:rPr lang="en-US" sz="1400" dirty="0">
                          <a:solidFill>
                            <a:schemeClr val="tx1"/>
                          </a:solidFill>
                          <a:effectLst/>
                        </a:rPr>
                        <a:t>The relation of subordination between the employee and the employer is maintained during the assignment in France.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tc>
                  <a:txBody>
                    <a:bodyPr/>
                    <a:lstStyle/>
                    <a:p>
                      <a:pPr algn="ctr">
                        <a:lnSpc>
                          <a:spcPct val="107000"/>
                        </a:lnSpc>
                        <a:spcAft>
                          <a:spcPts val="800"/>
                        </a:spcAft>
                      </a:pPr>
                      <a:r>
                        <a:rPr lang="fr-FR" sz="1400" dirty="0">
                          <a:effectLst/>
                        </a:rPr>
                        <a:t>Suspended or terminated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extLst>
                  <a:ext uri="{0D108BD9-81ED-4DB2-BD59-A6C34878D82A}">
                    <a16:rowId xmlns:a16="http://schemas.microsoft.com/office/drawing/2014/main" val="10003"/>
                  </a:ext>
                </a:extLst>
              </a:tr>
              <a:tr h="509264">
                <a:tc>
                  <a:txBody>
                    <a:bodyPr/>
                    <a:lstStyle/>
                    <a:p>
                      <a:pPr algn="ctr">
                        <a:lnSpc>
                          <a:spcPct val="107000"/>
                        </a:lnSpc>
                        <a:spcAft>
                          <a:spcPts val="800"/>
                        </a:spcAft>
                      </a:pPr>
                      <a:r>
                        <a:rPr lang="en-US" sz="1400" dirty="0">
                          <a:solidFill>
                            <a:schemeClr val="tx1"/>
                          </a:solidFill>
                          <a:effectLst/>
                        </a:rPr>
                        <a:t>Applicable law</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algn="just">
                        <a:lnSpc>
                          <a:spcPct val="107000"/>
                        </a:lnSpc>
                        <a:spcAft>
                          <a:spcPts val="800"/>
                        </a:spcAft>
                      </a:pPr>
                      <a:r>
                        <a:rPr lang="en-US" sz="1400" dirty="0">
                          <a:solidFill>
                            <a:schemeClr val="tx1"/>
                          </a:solidFill>
                          <a:effectLst/>
                        </a:rPr>
                        <a:t>Labor law of the country of origin + French public policy provisions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tc>
                  <a:txBody>
                    <a:bodyPr/>
                    <a:lstStyle/>
                    <a:p>
                      <a:pPr algn="ctr">
                        <a:lnSpc>
                          <a:spcPct val="107000"/>
                        </a:lnSpc>
                        <a:spcAft>
                          <a:spcPts val="800"/>
                        </a:spcAft>
                      </a:pPr>
                      <a:r>
                        <a:rPr lang="en-US" sz="1400" dirty="0">
                          <a:effectLst/>
                        </a:rPr>
                        <a:t>French labor law</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extLst>
                  <a:ext uri="{0D108BD9-81ED-4DB2-BD59-A6C34878D82A}">
                    <a16:rowId xmlns:a16="http://schemas.microsoft.com/office/drawing/2014/main" val="10004"/>
                  </a:ext>
                </a:extLst>
              </a:tr>
              <a:tr h="1534056">
                <a:tc>
                  <a:txBody>
                    <a:bodyPr/>
                    <a:lstStyle/>
                    <a:p>
                      <a:pPr algn="ctr">
                        <a:lnSpc>
                          <a:spcPct val="107000"/>
                        </a:lnSpc>
                        <a:spcAft>
                          <a:spcPts val="800"/>
                        </a:spcAft>
                      </a:pPr>
                      <a:r>
                        <a:rPr lang="fr-FR" sz="1400" dirty="0">
                          <a:solidFill>
                            <a:schemeClr val="tx1"/>
                          </a:solidFill>
                          <a:effectLst/>
                        </a:rPr>
                        <a:t>Labor law formalities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marL="285750" indent="-285750" algn="just">
                        <a:lnSpc>
                          <a:spcPct val="107000"/>
                        </a:lnSpc>
                        <a:spcAft>
                          <a:spcPts val="800"/>
                        </a:spcAft>
                        <a:buFontTx/>
                        <a:buChar char="-"/>
                      </a:pPr>
                      <a:r>
                        <a:rPr lang="en-US" sz="1400" dirty="0">
                          <a:solidFill>
                            <a:schemeClr val="tx1"/>
                          </a:solidFill>
                          <a:effectLst/>
                        </a:rPr>
                        <a:t>Addendum to the original employment contract</a:t>
                      </a:r>
                    </a:p>
                    <a:p>
                      <a:pPr marL="285750" indent="-285750" algn="just">
                        <a:lnSpc>
                          <a:spcPct val="107000"/>
                        </a:lnSpc>
                        <a:spcAft>
                          <a:spcPts val="800"/>
                        </a:spcAft>
                        <a:buFontTx/>
                        <a:buChar char="-"/>
                      </a:pPr>
                      <a:r>
                        <a:rPr lang="en-US" sz="1400" dirty="0">
                          <a:solidFill>
                            <a:schemeClr val="tx1"/>
                          </a:solidFill>
                          <a:effectLst/>
                        </a:rPr>
                        <a:t>Secondment declaration form (except when posting on employer’s own account and posting for short-term special services)</a:t>
                      </a:r>
                    </a:p>
                    <a:p>
                      <a:pPr marL="285750" indent="-285750" algn="just">
                        <a:lnSpc>
                          <a:spcPct val="107000"/>
                        </a:lnSpc>
                        <a:spcAft>
                          <a:spcPts val="800"/>
                        </a:spcAft>
                        <a:buFontTx/>
                        <a:buChar char="-"/>
                      </a:pPr>
                      <a:r>
                        <a:rPr lang="en-US" sz="1400" dirty="0">
                          <a:solidFill>
                            <a:schemeClr val="tx1"/>
                          </a:solidFill>
                          <a:effectLst/>
                        </a:rPr>
                        <a:t>Appointment of a representative in France (except when posting on employer’s own account) </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tc>
                  <a:txBody>
                    <a:bodyPr/>
                    <a:lstStyle/>
                    <a:p>
                      <a:pPr marL="285750" indent="-285750" algn="just">
                        <a:lnSpc>
                          <a:spcPct val="107000"/>
                        </a:lnSpc>
                        <a:spcAft>
                          <a:spcPts val="800"/>
                        </a:spcAft>
                        <a:buFontTx/>
                        <a:buChar char="-"/>
                      </a:pPr>
                      <a:r>
                        <a:rPr lang="en-US" sz="1400" kern="1200" dirty="0">
                          <a:solidFill>
                            <a:schemeClr val="tx1"/>
                          </a:solidFill>
                          <a:effectLst/>
                          <a:latin typeface="+mn-lt"/>
                          <a:ea typeface="+mn-ea"/>
                          <a:cs typeface="+mn-cs"/>
                        </a:rPr>
                        <a:t>New employment contract governed by French law</a:t>
                      </a:r>
                    </a:p>
                    <a:p>
                      <a:pPr marL="285750" indent="-285750" algn="just">
                        <a:lnSpc>
                          <a:spcPct val="107000"/>
                        </a:lnSpc>
                        <a:spcAft>
                          <a:spcPts val="800"/>
                        </a:spcAft>
                        <a:buFontTx/>
                        <a:buChar char="-"/>
                      </a:pPr>
                      <a:r>
                        <a:rPr lang="en-US" sz="1400" kern="1200" dirty="0">
                          <a:solidFill>
                            <a:schemeClr val="tx1"/>
                          </a:solidFill>
                          <a:effectLst/>
                          <a:latin typeface="+mn-lt"/>
                          <a:ea typeface="+mn-ea"/>
                          <a:cs typeface="+mn-cs"/>
                        </a:rPr>
                        <a:t>Prior recruitment declaration (“DPAE”)</a:t>
                      </a:r>
                      <a:endParaRPr lang="fr-FR" sz="1400" kern="1200" dirty="0">
                        <a:solidFill>
                          <a:schemeClr val="tx1"/>
                        </a:solidFill>
                        <a:effectLst/>
                        <a:latin typeface="+mn-lt"/>
                        <a:ea typeface="+mn-ea"/>
                        <a:cs typeface="+mn-cs"/>
                      </a:endParaRPr>
                    </a:p>
                  </a:txBody>
                  <a:tcPr marL="72000" marR="72000" marT="72000" marB="72000" anchor="ctr">
                    <a:solidFill>
                      <a:schemeClr val="accent2">
                        <a:lumMod val="20000"/>
                        <a:lumOff val="80000"/>
                      </a:schemeClr>
                    </a:solidFill>
                  </a:tcPr>
                </a:tc>
                <a:extLst>
                  <a:ext uri="{0D108BD9-81ED-4DB2-BD59-A6C34878D82A}">
                    <a16:rowId xmlns:a16="http://schemas.microsoft.com/office/drawing/2014/main" val="10005"/>
                  </a:ext>
                </a:extLst>
              </a:tr>
              <a:tr h="454955">
                <a:tc>
                  <a:txBody>
                    <a:bodyPr/>
                    <a:lstStyle/>
                    <a:p>
                      <a:pPr algn="ctr">
                        <a:lnSpc>
                          <a:spcPct val="107000"/>
                        </a:lnSpc>
                        <a:spcAft>
                          <a:spcPts val="800"/>
                        </a:spcAft>
                      </a:pPr>
                      <a:r>
                        <a:rPr lang="fr-FR" sz="1400" dirty="0">
                          <a:solidFill>
                            <a:schemeClr val="tx1"/>
                          </a:solidFill>
                          <a:effectLst/>
                        </a:rPr>
                        <a:t>Remuneration</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02" marR="8702" marT="8702" marB="0" anchor="ctr"/>
                </a:tc>
                <a:tc>
                  <a:txBody>
                    <a:bodyPr/>
                    <a:lstStyle/>
                    <a:p>
                      <a:pPr algn="ctr">
                        <a:lnSpc>
                          <a:spcPct val="107000"/>
                        </a:lnSpc>
                        <a:spcAft>
                          <a:spcPts val="800"/>
                        </a:spcAft>
                      </a:pPr>
                      <a:r>
                        <a:rPr lang="en-US" sz="1400" dirty="0">
                          <a:solidFill>
                            <a:schemeClr val="tx1"/>
                          </a:solidFill>
                          <a:effectLst/>
                        </a:rPr>
                        <a:t>Paid by the original company</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tc>
                  <a:txBody>
                    <a:bodyPr/>
                    <a:lstStyle/>
                    <a:p>
                      <a:pPr algn="ctr">
                        <a:lnSpc>
                          <a:spcPct val="107000"/>
                        </a:lnSpc>
                        <a:spcAft>
                          <a:spcPts val="800"/>
                        </a:spcAft>
                      </a:pPr>
                      <a:r>
                        <a:rPr lang="en-US" sz="1400" dirty="0">
                          <a:effectLst/>
                        </a:rPr>
                        <a:t>Paid by the host company</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nchor="c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74820071"/>
      </p:ext>
    </p:extLst>
  </p:cSld>
  <p:clrMapOvr>
    <a:masterClrMapping/>
  </p:clrMapOvr>
</p:sld>
</file>

<file path=ppt/theme/theme1.xml><?xml version="1.0" encoding="utf-8"?>
<a:theme xmlns:a="http://schemas.openxmlformats.org/drawingml/2006/main" name="FRANKLIN-ORALE">
  <a:themeElements>
    <a:clrScheme name="FRANKLIN">
      <a:dk1>
        <a:srgbClr val="272726"/>
      </a:dk1>
      <a:lt1>
        <a:sysClr val="window" lastClr="FFFFFF"/>
      </a:lt1>
      <a:dk2>
        <a:srgbClr val="565656"/>
      </a:dk2>
      <a:lt2>
        <a:srgbClr val="FFFFFF"/>
      </a:lt2>
      <a:accent1>
        <a:srgbClr val="F9EC60"/>
      </a:accent1>
      <a:accent2>
        <a:srgbClr val="8A8A8A"/>
      </a:accent2>
      <a:accent3>
        <a:srgbClr val="E6E6E6"/>
      </a:accent3>
      <a:accent4>
        <a:srgbClr val="F9EC60"/>
      </a:accent4>
      <a:accent5>
        <a:srgbClr val="8A8A8A"/>
      </a:accent5>
      <a:accent6>
        <a:srgbClr val="E6E6E6"/>
      </a:accent6>
      <a:hlink>
        <a:srgbClr val="272726"/>
      </a:hlink>
      <a:folHlink>
        <a:srgbClr val="272726"/>
      </a:folHlink>
    </a:clrScheme>
    <a:fontScheme name="FRANKLI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marL="176213" indent="-176213" algn="l">
          <a:buClr>
            <a:schemeClr val="accent2"/>
          </a:buClr>
          <a:buSzPct val="120000"/>
          <a:buFont typeface="Arial" panose="020B0604020202020204" pitchFamily="34" charset="0"/>
          <a:buChar char="•"/>
          <a:defRPr sz="1200" dirty="0" smtClean="0"/>
        </a:defPPr>
      </a:lstStyle>
    </a:txDef>
  </a:objectDefaults>
  <a:extraClrSchemeLst/>
  <a:extLst>
    <a:ext uri="{05A4C25C-085E-4340-85A3-A5531E510DB2}">
      <thm15:themeFamily xmlns:thm15="http://schemas.microsoft.com/office/thememl/2012/main" name="MODELE_PRESENTATION_POWERPOINT [Lecture seule]" id="{D4099DA0-9E6A-4319-854D-96C5C0D64EDA}" vid="{7351FC8D-1C88-4D2A-9883-F6A7EEF6C22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2265</Words>
  <Application>Microsoft Office PowerPoint</Application>
  <PresentationFormat>Personnalisé</PresentationFormat>
  <Paragraphs>223</Paragraphs>
  <Slides>12</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Arial</vt:lpstr>
      <vt:lpstr>Arial</vt:lpstr>
      <vt:lpstr>Calibri</vt:lpstr>
      <vt:lpstr>Filson Pro Regular</vt:lpstr>
      <vt:lpstr>Georgia</vt:lpstr>
      <vt:lpstr>museo</vt:lpstr>
      <vt:lpstr>Times New Roman</vt:lpstr>
      <vt:lpstr>Wingdings</vt:lpstr>
      <vt:lpstr>Wingdings 2</vt:lpstr>
      <vt:lpstr>FRANKLIN-ORALE</vt:lpstr>
      <vt:lpstr>Sending employees work in France –  a guide for overseas employers</vt:lpstr>
      <vt:lpstr>Labor and Employment law</vt:lpstr>
      <vt:lpstr>Why choosing France?</vt:lpstr>
      <vt:lpstr>My employee will be soon landing in France – what should I do? </vt:lpstr>
      <vt:lpstr>   Signing a French employment contract: the basics</vt:lpstr>
      <vt:lpstr>  Social security contributions and taxes  </vt:lpstr>
      <vt:lpstr>Working in France  –  legal framework</vt:lpstr>
      <vt:lpstr> I already have an establishement in France – how can I have my employees work there? </vt:lpstr>
      <vt:lpstr>Main differences between secondment and expatriation </vt:lpstr>
      <vt:lpstr>Main differences between secondment and expatriation</vt:lpstr>
      <vt:lpstr>     I do not (yet) have an establishement in France – how can I have my employees work there? </vt:lpstr>
      <vt:lpstr>     I do not (yet) have an establishement in France – how can I have my employees work there?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Franklin</dc:creator>
  <cp:lastModifiedBy>Tiphaine de Mauduit</cp:lastModifiedBy>
  <cp:revision>241</cp:revision>
  <dcterms:created xsi:type="dcterms:W3CDTF">2018-06-05T13:31:29Z</dcterms:created>
  <dcterms:modified xsi:type="dcterms:W3CDTF">2021-10-15T09:43:55Z</dcterms:modified>
</cp:coreProperties>
</file>